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92"/>
  </p:notesMasterIdLst>
  <p:handoutMasterIdLst>
    <p:handoutMasterId r:id="rId93"/>
  </p:handoutMasterIdLst>
  <p:sldIdLst>
    <p:sldId id="968" r:id="rId3"/>
    <p:sldId id="918" r:id="rId4"/>
    <p:sldId id="513" r:id="rId5"/>
    <p:sldId id="930" r:id="rId6"/>
    <p:sldId id="731" r:id="rId7"/>
    <p:sldId id="732" r:id="rId8"/>
    <p:sldId id="733" r:id="rId9"/>
    <p:sldId id="736" r:id="rId10"/>
    <p:sldId id="734" r:id="rId11"/>
    <p:sldId id="738" r:id="rId12"/>
    <p:sldId id="737" r:id="rId13"/>
    <p:sldId id="740" r:id="rId14"/>
    <p:sldId id="739" r:id="rId15"/>
    <p:sldId id="927" r:id="rId16"/>
    <p:sldId id="928" r:id="rId17"/>
    <p:sldId id="746" r:id="rId18"/>
    <p:sldId id="745" r:id="rId19"/>
    <p:sldId id="926" r:id="rId20"/>
    <p:sldId id="748" r:id="rId21"/>
    <p:sldId id="747" r:id="rId22"/>
    <p:sldId id="749" r:id="rId23"/>
    <p:sldId id="925" r:id="rId24"/>
    <p:sldId id="750" r:id="rId25"/>
    <p:sldId id="388" r:id="rId26"/>
    <p:sldId id="861" r:id="rId27"/>
    <p:sldId id="594" r:id="rId28"/>
    <p:sldId id="755" r:id="rId29"/>
    <p:sldId id="931" r:id="rId30"/>
    <p:sldId id="759" r:id="rId31"/>
    <p:sldId id="932" r:id="rId32"/>
    <p:sldId id="758" r:id="rId33"/>
    <p:sldId id="933" r:id="rId34"/>
    <p:sldId id="934" r:id="rId35"/>
    <p:sldId id="935" r:id="rId36"/>
    <p:sldId id="936" r:id="rId37"/>
    <p:sldId id="763" r:id="rId38"/>
    <p:sldId id="753" r:id="rId39"/>
    <p:sldId id="751" r:id="rId40"/>
    <p:sldId id="752" r:id="rId41"/>
    <p:sldId id="703" r:id="rId42"/>
    <p:sldId id="937" r:id="rId43"/>
    <p:sldId id="764" r:id="rId44"/>
    <p:sldId id="938" r:id="rId45"/>
    <p:sldId id="939" r:id="rId46"/>
    <p:sldId id="940" r:id="rId47"/>
    <p:sldId id="941" r:id="rId48"/>
    <p:sldId id="770" r:id="rId49"/>
    <p:sldId id="702" r:id="rId50"/>
    <p:sldId id="772" r:id="rId51"/>
    <p:sldId id="704" r:id="rId52"/>
    <p:sldId id="943" r:id="rId53"/>
    <p:sldId id="944" r:id="rId54"/>
    <p:sldId id="942" r:id="rId55"/>
    <p:sldId id="947" r:id="rId56"/>
    <p:sldId id="945" r:id="rId57"/>
    <p:sldId id="771" r:id="rId58"/>
    <p:sldId id="774" r:id="rId59"/>
    <p:sldId id="948" r:id="rId60"/>
    <p:sldId id="949" r:id="rId61"/>
    <p:sldId id="950" r:id="rId62"/>
    <p:sldId id="951" r:id="rId63"/>
    <p:sldId id="952" r:id="rId64"/>
    <p:sldId id="953" r:id="rId65"/>
    <p:sldId id="954" r:id="rId66"/>
    <p:sldId id="955" r:id="rId67"/>
    <p:sldId id="773" r:id="rId68"/>
    <p:sldId id="754" r:id="rId69"/>
    <p:sldId id="784" r:id="rId70"/>
    <p:sldId id="785" r:id="rId71"/>
    <p:sldId id="919" r:id="rId72"/>
    <p:sldId id="920" r:id="rId73"/>
    <p:sldId id="786" r:id="rId74"/>
    <p:sldId id="956" r:id="rId75"/>
    <p:sldId id="957" r:id="rId76"/>
    <p:sldId id="959" r:id="rId77"/>
    <p:sldId id="958" r:id="rId78"/>
    <p:sldId id="960" r:id="rId79"/>
    <p:sldId id="961" r:id="rId80"/>
    <p:sldId id="962" r:id="rId81"/>
    <p:sldId id="963" r:id="rId82"/>
    <p:sldId id="793" r:id="rId83"/>
    <p:sldId id="916" r:id="rId84"/>
    <p:sldId id="964" r:id="rId85"/>
    <p:sldId id="965" r:id="rId86"/>
    <p:sldId id="966" r:id="rId87"/>
    <p:sldId id="921" r:id="rId88"/>
    <p:sldId id="922" r:id="rId89"/>
    <p:sldId id="923" r:id="rId90"/>
    <p:sldId id="924" r:id="rId91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087EB8B-A052-41FF-8C5C-447E71D10743}">
          <p14:sldIdLst>
            <p14:sldId id="968"/>
            <p14:sldId id="918"/>
            <p14:sldId id="513"/>
            <p14:sldId id="930"/>
            <p14:sldId id="731"/>
            <p14:sldId id="732"/>
            <p14:sldId id="733"/>
            <p14:sldId id="736"/>
            <p14:sldId id="734"/>
            <p14:sldId id="738"/>
            <p14:sldId id="737"/>
            <p14:sldId id="740"/>
            <p14:sldId id="739"/>
            <p14:sldId id="927"/>
            <p14:sldId id="928"/>
            <p14:sldId id="746"/>
            <p14:sldId id="745"/>
            <p14:sldId id="926"/>
            <p14:sldId id="748"/>
            <p14:sldId id="747"/>
            <p14:sldId id="749"/>
            <p14:sldId id="925"/>
            <p14:sldId id="750"/>
            <p14:sldId id="388"/>
            <p14:sldId id="861"/>
            <p14:sldId id="594"/>
            <p14:sldId id="755"/>
            <p14:sldId id="931"/>
            <p14:sldId id="759"/>
            <p14:sldId id="932"/>
            <p14:sldId id="758"/>
            <p14:sldId id="933"/>
            <p14:sldId id="934"/>
            <p14:sldId id="935"/>
            <p14:sldId id="936"/>
            <p14:sldId id="763"/>
            <p14:sldId id="753"/>
            <p14:sldId id="751"/>
            <p14:sldId id="752"/>
            <p14:sldId id="703"/>
            <p14:sldId id="937"/>
            <p14:sldId id="764"/>
            <p14:sldId id="938"/>
            <p14:sldId id="939"/>
            <p14:sldId id="940"/>
            <p14:sldId id="941"/>
            <p14:sldId id="770"/>
            <p14:sldId id="702"/>
            <p14:sldId id="772"/>
            <p14:sldId id="704"/>
            <p14:sldId id="943"/>
            <p14:sldId id="944"/>
            <p14:sldId id="942"/>
            <p14:sldId id="947"/>
            <p14:sldId id="945"/>
            <p14:sldId id="771"/>
            <p14:sldId id="774"/>
            <p14:sldId id="948"/>
            <p14:sldId id="949"/>
            <p14:sldId id="950"/>
            <p14:sldId id="951"/>
            <p14:sldId id="952"/>
            <p14:sldId id="953"/>
            <p14:sldId id="954"/>
            <p14:sldId id="955"/>
            <p14:sldId id="773"/>
            <p14:sldId id="754"/>
            <p14:sldId id="784"/>
            <p14:sldId id="785"/>
            <p14:sldId id="919"/>
            <p14:sldId id="920"/>
            <p14:sldId id="786"/>
            <p14:sldId id="956"/>
            <p14:sldId id="957"/>
            <p14:sldId id="959"/>
            <p14:sldId id="958"/>
            <p14:sldId id="960"/>
            <p14:sldId id="961"/>
            <p14:sldId id="962"/>
            <p14:sldId id="963"/>
            <p14:sldId id="793"/>
            <p14:sldId id="916"/>
            <p14:sldId id="964"/>
            <p14:sldId id="965"/>
            <p14:sldId id="966"/>
            <p14:sldId id="921"/>
            <p14:sldId id="922"/>
            <p14:sldId id="923"/>
            <p14:sldId id="924"/>
          </p14:sldIdLst>
        </p14:section>
        <p14:section name="无标题节" id="{4FCB3F2A-9F3E-40FE-9EE8-46E40528923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000000"/>
    <a:srgbClr val="FFCA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138" autoAdjust="0"/>
    <p:restoredTop sz="94660"/>
  </p:normalViewPr>
  <p:slideViewPr>
    <p:cSldViewPr snapToGrid="0" showGuides="1">
      <p:cViewPr varScale="1">
        <p:scale>
          <a:sx n="133" d="100"/>
          <a:sy n="133" d="100"/>
        </p:scale>
        <p:origin x="269" y="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9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87E9D6-2A90-4BCA-9917-059667D4BDB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/>
        </a:p>
      </dgm:t>
    </dgm:pt>
    <dgm:pt modelId="{DF2F204C-2EB8-47A8-A801-C6F6C39BBCA9}">
      <dgm:prSet phldrT="[文本]" custT="1"/>
      <dgm:spPr>
        <a:solidFill>
          <a:srgbClr val="0070C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二进制中</a:t>
          </a: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的最低位位置</a:t>
          </a:r>
          <a:b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打表</a:t>
          </a: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+</a:t>
          </a:r>
          <a:r>
            <a:rPr lang="en-US" sz="3600" b="0" i="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Lowbit</a:t>
          </a:r>
          <a:r>
            <a:rPr 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A5693E2F-A725-4C69-BDFB-AD41DC4CD901}" type="parTrans" cxnId="{BFE0F802-9B17-4CA1-AA6B-5219AD567899}">
      <dgm:prSet/>
      <dgm:spPr/>
      <dgm:t>
        <a:bodyPr/>
        <a:lstStyle/>
        <a:p>
          <a:endParaRPr lang="zh-CN" altLang="en-US"/>
        </a:p>
      </dgm:t>
    </dgm:pt>
    <dgm:pt modelId="{C7F01D11-9B23-4880-B010-77B59EABF042}" type="sibTrans" cxnId="{BFE0F802-9B17-4CA1-AA6B-5219AD567899}">
      <dgm:prSet/>
      <dgm:spPr/>
      <dgm:t>
        <a:bodyPr/>
        <a:lstStyle/>
        <a:p>
          <a:endParaRPr lang="zh-CN" altLang="en-US"/>
        </a:p>
      </dgm:t>
    </dgm:pt>
    <dgm:pt modelId="{07A2551A-2210-415E-9515-9077D618CA57}">
      <dgm:prSet phldrT="[文本]" custT="1"/>
      <dgm:spPr>
        <a:solidFill>
          <a:srgbClr val="00B05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二进制中</a:t>
          </a: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的个数</a:t>
          </a: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en-US" altLang="zh-CN" sz="3600" b="0" i="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lowbit</a:t>
          </a: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料理</a:t>
          </a: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444D6C03-EF34-40D4-B620-1C0AB1CB4994}" type="sibTrans" cxnId="{88F0C747-2C6E-46EA-9E51-D9D209DEEA71}">
      <dgm:prSet/>
      <dgm:spPr/>
      <dgm:t>
        <a:bodyPr/>
        <a:lstStyle/>
        <a:p>
          <a:endParaRPr lang="zh-CN" altLang="en-US"/>
        </a:p>
      </dgm:t>
    </dgm:pt>
    <dgm:pt modelId="{CD9C56AE-A0BA-4DE4-9AED-FB6876B37AFA}" type="parTrans" cxnId="{88F0C747-2C6E-46EA-9E51-D9D209DEEA71}">
      <dgm:prSet/>
      <dgm:spPr/>
      <dgm:t>
        <a:bodyPr/>
        <a:lstStyle/>
        <a:p>
          <a:endParaRPr lang="zh-CN" altLang="en-US"/>
        </a:p>
      </dgm:t>
    </dgm:pt>
    <dgm:pt modelId="{D822D75A-238A-426D-A9D3-A664472FE3B0}" type="pres">
      <dgm:prSet presAssocID="{6787E9D6-2A90-4BCA-9917-059667D4BDBC}" presName="diagram" presStyleCnt="0">
        <dgm:presLayoutVars>
          <dgm:dir/>
          <dgm:resizeHandles val="exact"/>
        </dgm:presLayoutVars>
      </dgm:prSet>
      <dgm:spPr/>
    </dgm:pt>
    <dgm:pt modelId="{9DC9E9F8-81F2-4C76-B5C5-22C6E30C5E15}" type="pres">
      <dgm:prSet presAssocID="{07A2551A-2210-415E-9515-9077D618CA57}" presName="node" presStyleLbl="node1" presStyleIdx="0" presStyleCnt="2" custScaleX="125785">
        <dgm:presLayoutVars>
          <dgm:bulletEnabled val="1"/>
        </dgm:presLayoutVars>
      </dgm:prSet>
      <dgm:spPr/>
    </dgm:pt>
    <dgm:pt modelId="{E18A7C25-A4BB-4FD2-8379-91F3688F61AF}" type="pres">
      <dgm:prSet presAssocID="{444D6C03-EF34-40D4-B620-1C0AB1CB4994}" presName="sibTrans" presStyleCnt="0"/>
      <dgm:spPr/>
    </dgm:pt>
    <dgm:pt modelId="{45F17939-49F1-4A25-93BB-9F8831F821A4}" type="pres">
      <dgm:prSet presAssocID="{DF2F204C-2EB8-47A8-A801-C6F6C39BBCA9}" presName="node" presStyleLbl="node1" presStyleIdx="1" presStyleCnt="2" custScaleX="162972">
        <dgm:presLayoutVars>
          <dgm:bulletEnabled val="1"/>
        </dgm:presLayoutVars>
      </dgm:prSet>
      <dgm:spPr/>
    </dgm:pt>
  </dgm:ptLst>
  <dgm:cxnLst>
    <dgm:cxn modelId="{BFE0F802-9B17-4CA1-AA6B-5219AD567899}" srcId="{6787E9D6-2A90-4BCA-9917-059667D4BDBC}" destId="{DF2F204C-2EB8-47A8-A801-C6F6C39BBCA9}" srcOrd="1" destOrd="0" parTransId="{A5693E2F-A725-4C69-BDFB-AD41DC4CD901}" sibTransId="{C7F01D11-9B23-4880-B010-77B59EABF042}"/>
    <dgm:cxn modelId="{27A7BC3C-82B2-4F40-9D91-200ABB2B67AE}" type="presOf" srcId="{07A2551A-2210-415E-9515-9077D618CA57}" destId="{9DC9E9F8-81F2-4C76-B5C5-22C6E30C5E15}" srcOrd="0" destOrd="0" presId="urn:microsoft.com/office/officeart/2005/8/layout/default"/>
    <dgm:cxn modelId="{88F0C747-2C6E-46EA-9E51-D9D209DEEA71}" srcId="{6787E9D6-2A90-4BCA-9917-059667D4BDBC}" destId="{07A2551A-2210-415E-9515-9077D618CA57}" srcOrd="0" destOrd="0" parTransId="{CD9C56AE-A0BA-4DE4-9AED-FB6876B37AFA}" sibTransId="{444D6C03-EF34-40D4-B620-1C0AB1CB4994}"/>
    <dgm:cxn modelId="{1B3EDDD0-E399-4309-BAA5-99900E02E391}" type="presOf" srcId="{DF2F204C-2EB8-47A8-A801-C6F6C39BBCA9}" destId="{45F17939-49F1-4A25-93BB-9F8831F821A4}" srcOrd="0" destOrd="0" presId="urn:microsoft.com/office/officeart/2005/8/layout/default"/>
    <dgm:cxn modelId="{5DD51DEC-5D0C-48A8-B386-722692CBC8D7}" type="presOf" srcId="{6787E9D6-2A90-4BCA-9917-059667D4BDBC}" destId="{D822D75A-238A-426D-A9D3-A664472FE3B0}" srcOrd="0" destOrd="0" presId="urn:microsoft.com/office/officeart/2005/8/layout/default"/>
    <dgm:cxn modelId="{013523FC-D8F6-42DA-B88B-B30B3CC498C7}" type="presParOf" srcId="{D822D75A-238A-426D-A9D3-A664472FE3B0}" destId="{9DC9E9F8-81F2-4C76-B5C5-22C6E30C5E15}" srcOrd="0" destOrd="0" presId="urn:microsoft.com/office/officeart/2005/8/layout/default"/>
    <dgm:cxn modelId="{C9E3A65B-A381-4367-858B-8CFA2A43A460}" type="presParOf" srcId="{D822D75A-238A-426D-A9D3-A664472FE3B0}" destId="{E18A7C25-A4BB-4FD2-8379-91F3688F61AF}" srcOrd="1" destOrd="0" presId="urn:microsoft.com/office/officeart/2005/8/layout/default"/>
    <dgm:cxn modelId="{0F8B6453-72EA-4ECA-B1C7-C4C29688982F}" type="presParOf" srcId="{D822D75A-238A-426D-A9D3-A664472FE3B0}" destId="{45F17939-49F1-4A25-93BB-9F8831F821A4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87E9D6-2A90-4BCA-9917-059667D4BDB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/>
        </a:p>
      </dgm:t>
    </dgm:pt>
    <dgm:pt modelId="{F89579AA-2D68-4BBB-AA96-C3051CEC725D}">
      <dgm:prSet phldrT="[文本]" custT="1"/>
      <dgm:spPr>
        <a:solidFill>
          <a:srgbClr val="0070C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真假</a:t>
          </a:r>
          <a:br>
            <a:rPr lang="en-US" altLang="zh-CN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记忆碎片</a:t>
          </a:r>
          <a:endParaRPr 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752B4496-75B7-4B82-B30A-B5A8F1B08E58}" type="parTrans" cxnId="{2F9FAB6F-6D7F-484F-8712-778D4777B91E}">
      <dgm:prSet/>
      <dgm:spPr/>
      <dgm:t>
        <a:bodyPr/>
        <a:lstStyle/>
        <a:p>
          <a:endParaRPr lang="zh-CN" altLang="en-US"/>
        </a:p>
      </dgm:t>
    </dgm:pt>
    <dgm:pt modelId="{2F1FDC0A-76D8-4690-B73B-A9C085DA23FB}" type="sibTrans" cxnId="{2F9FAB6F-6D7F-484F-8712-778D4777B91E}">
      <dgm:prSet/>
      <dgm:spPr/>
      <dgm:t>
        <a:bodyPr/>
        <a:lstStyle/>
        <a:p>
          <a:endParaRPr lang="zh-CN" altLang="en-US"/>
        </a:p>
      </dgm:t>
    </dgm:pt>
    <dgm:pt modelId="{DF2F204C-2EB8-47A8-A801-C6F6C39BBCA9}">
      <dgm:prSet phldrT="[文本]" custT="1"/>
      <dgm:spPr>
        <a:solidFill>
          <a:srgbClr val="FFC00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Boss</a:t>
          </a: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题：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寻找林克的回忆</a:t>
          </a:r>
          <a:r>
            <a:rPr lang="en-US" altLang="zh-CN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(4)</a:t>
          </a:r>
          <a:endParaRPr lang="zh-CN" altLang="en-US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A5693E2F-A725-4C69-BDFB-AD41DC4CD901}" type="parTrans" cxnId="{BFE0F802-9B17-4CA1-AA6B-5219AD567899}">
      <dgm:prSet/>
      <dgm:spPr/>
      <dgm:t>
        <a:bodyPr/>
        <a:lstStyle/>
        <a:p>
          <a:endParaRPr lang="zh-CN" altLang="en-US"/>
        </a:p>
      </dgm:t>
    </dgm:pt>
    <dgm:pt modelId="{C7F01D11-9B23-4880-B010-77B59EABF042}" type="sibTrans" cxnId="{BFE0F802-9B17-4CA1-AA6B-5219AD567899}">
      <dgm:prSet/>
      <dgm:spPr/>
      <dgm:t>
        <a:bodyPr/>
        <a:lstStyle/>
        <a:p>
          <a:endParaRPr lang="zh-CN" altLang="en-US"/>
        </a:p>
      </dgm:t>
    </dgm:pt>
    <dgm:pt modelId="{20D237AD-2D1F-4481-A390-56C1A4A234E1}">
      <dgm:prSet phldrT="[文本]" custT="1"/>
      <dgm:spPr>
        <a:solidFill>
          <a:srgbClr val="00B05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寻找林克的回忆</a:t>
          </a:r>
          <a:r>
            <a:rPr lang="en-US" altLang="zh-CN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(1)</a:t>
          </a:r>
          <a:endParaRPr lang="zh-CN" altLang="en-US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77A42239-407A-4DA4-92B6-1156C06B96B4}" type="parTrans" cxnId="{A2B75512-2E90-4CAD-B681-92E841E20A3C}">
      <dgm:prSet/>
      <dgm:spPr/>
      <dgm:t>
        <a:bodyPr/>
        <a:lstStyle/>
        <a:p>
          <a:endParaRPr lang="zh-CN" altLang="en-US"/>
        </a:p>
      </dgm:t>
    </dgm:pt>
    <dgm:pt modelId="{9B6AF509-78FF-4A59-9603-56CBBF4637F2}" type="sibTrans" cxnId="{A2B75512-2E90-4CAD-B681-92E841E20A3C}">
      <dgm:prSet/>
      <dgm:spPr/>
      <dgm:t>
        <a:bodyPr/>
        <a:lstStyle/>
        <a:p>
          <a:endParaRPr lang="zh-CN" altLang="en-US"/>
        </a:p>
      </dgm:t>
    </dgm:pt>
    <dgm:pt modelId="{07A2551A-2210-415E-9515-9077D618CA57}">
      <dgm:prSet phldrT="[文本]" custT="1"/>
      <dgm:spPr>
        <a:solidFill>
          <a:srgbClr val="7030A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寻找林克的回忆</a:t>
          </a:r>
          <a:r>
            <a:rPr lang="en-US" altLang="zh-CN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(3)</a:t>
          </a:r>
          <a:endParaRPr lang="zh-CN" altLang="en-US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CD9C56AE-A0BA-4DE4-9AED-FB6876B37AFA}" type="parTrans" cxnId="{88F0C747-2C6E-46EA-9E51-D9D209DEEA71}">
      <dgm:prSet/>
      <dgm:spPr/>
      <dgm:t>
        <a:bodyPr/>
        <a:lstStyle/>
        <a:p>
          <a:endParaRPr lang="zh-CN" altLang="en-US"/>
        </a:p>
      </dgm:t>
    </dgm:pt>
    <dgm:pt modelId="{444D6C03-EF34-40D4-B620-1C0AB1CB4994}" type="sibTrans" cxnId="{88F0C747-2C6E-46EA-9E51-D9D209DEEA71}">
      <dgm:prSet/>
      <dgm:spPr/>
      <dgm:t>
        <a:bodyPr/>
        <a:lstStyle/>
        <a:p>
          <a:endParaRPr lang="zh-CN" altLang="en-US"/>
        </a:p>
      </dgm:t>
    </dgm:pt>
    <dgm:pt modelId="{B94AF739-DC5E-4EA7-8B47-A00A858C2084}">
      <dgm:prSet phldrT="[文本]" custT="1"/>
      <dgm:spPr>
        <a:solidFill>
          <a:schemeClr val="accent2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寻找林克的回忆</a:t>
          </a:r>
          <a:r>
            <a:rPr lang="en-US" altLang="zh-CN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(2)</a:t>
          </a:r>
          <a:endParaRPr lang="zh-CN" altLang="en-US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EC1C3C7F-F893-44F2-A21A-8D5AAA60BCB6}" type="parTrans" cxnId="{990BF27E-A80D-4C23-B888-4BC94609A2DB}">
      <dgm:prSet/>
      <dgm:spPr/>
      <dgm:t>
        <a:bodyPr/>
        <a:lstStyle/>
        <a:p>
          <a:endParaRPr lang="zh-CN" altLang="en-US"/>
        </a:p>
      </dgm:t>
    </dgm:pt>
    <dgm:pt modelId="{197AE494-BF80-4F94-84F6-286B928B1340}" type="sibTrans" cxnId="{990BF27E-A80D-4C23-B888-4BC94609A2DB}">
      <dgm:prSet/>
      <dgm:spPr/>
      <dgm:t>
        <a:bodyPr/>
        <a:lstStyle/>
        <a:p>
          <a:endParaRPr lang="zh-CN" altLang="en-US"/>
        </a:p>
      </dgm:t>
    </dgm:pt>
    <dgm:pt modelId="{D822D75A-238A-426D-A9D3-A664472FE3B0}" type="pres">
      <dgm:prSet presAssocID="{6787E9D6-2A90-4BCA-9917-059667D4BDBC}" presName="diagram" presStyleCnt="0">
        <dgm:presLayoutVars>
          <dgm:dir/>
          <dgm:resizeHandles val="exact"/>
        </dgm:presLayoutVars>
      </dgm:prSet>
      <dgm:spPr/>
    </dgm:pt>
    <dgm:pt modelId="{41B0CDBA-FBF4-4F23-8AE5-7268C81D6BBD}" type="pres">
      <dgm:prSet presAssocID="{F89579AA-2D68-4BBB-AA96-C3051CEC725D}" presName="node" presStyleLbl="node1" presStyleIdx="0" presStyleCnt="5" custLinFactNeighborX="-488" custLinFactNeighborY="1">
        <dgm:presLayoutVars>
          <dgm:bulletEnabled val="1"/>
        </dgm:presLayoutVars>
      </dgm:prSet>
      <dgm:spPr/>
    </dgm:pt>
    <dgm:pt modelId="{7312CE22-4BE4-4AAD-B3AB-E11345AF9107}" type="pres">
      <dgm:prSet presAssocID="{2F1FDC0A-76D8-4690-B73B-A9C085DA23FB}" presName="sibTrans" presStyleCnt="0"/>
      <dgm:spPr/>
    </dgm:pt>
    <dgm:pt modelId="{C259CB7C-47D7-4DCA-B7A2-83B03271E21D}" type="pres">
      <dgm:prSet presAssocID="{20D237AD-2D1F-4481-A390-56C1A4A234E1}" presName="node" presStyleLbl="node1" presStyleIdx="1" presStyleCnt="5">
        <dgm:presLayoutVars>
          <dgm:bulletEnabled val="1"/>
        </dgm:presLayoutVars>
      </dgm:prSet>
      <dgm:spPr/>
    </dgm:pt>
    <dgm:pt modelId="{2F2627EA-8A61-494F-AE64-ECDBF674EF46}" type="pres">
      <dgm:prSet presAssocID="{9B6AF509-78FF-4A59-9603-56CBBF4637F2}" presName="sibTrans" presStyleCnt="0"/>
      <dgm:spPr/>
    </dgm:pt>
    <dgm:pt modelId="{9BDEFA3C-A9F8-4DC5-AB8E-02B79BC6EEAA}" type="pres">
      <dgm:prSet presAssocID="{B94AF739-DC5E-4EA7-8B47-A00A858C2084}" presName="node" presStyleLbl="node1" presStyleIdx="2" presStyleCnt="5">
        <dgm:presLayoutVars>
          <dgm:bulletEnabled val="1"/>
        </dgm:presLayoutVars>
      </dgm:prSet>
      <dgm:spPr/>
    </dgm:pt>
    <dgm:pt modelId="{93E8E9AF-C597-4473-AE4F-27E0C9D95AFE}" type="pres">
      <dgm:prSet presAssocID="{197AE494-BF80-4F94-84F6-286B928B1340}" presName="sibTrans" presStyleCnt="0"/>
      <dgm:spPr/>
    </dgm:pt>
    <dgm:pt modelId="{9DC9E9F8-81F2-4C76-B5C5-22C6E30C5E15}" type="pres">
      <dgm:prSet presAssocID="{07A2551A-2210-415E-9515-9077D618CA57}" presName="node" presStyleLbl="node1" presStyleIdx="3" presStyleCnt="5">
        <dgm:presLayoutVars>
          <dgm:bulletEnabled val="1"/>
        </dgm:presLayoutVars>
      </dgm:prSet>
      <dgm:spPr/>
    </dgm:pt>
    <dgm:pt modelId="{E18A7C25-A4BB-4FD2-8379-91F3688F61AF}" type="pres">
      <dgm:prSet presAssocID="{444D6C03-EF34-40D4-B620-1C0AB1CB4994}" presName="sibTrans" presStyleCnt="0"/>
      <dgm:spPr/>
    </dgm:pt>
    <dgm:pt modelId="{45F17939-49F1-4A25-93BB-9F8831F821A4}" type="pres">
      <dgm:prSet presAssocID="{DF2F204C-2EB8-47A8-A801-C6F6C39BBCA9}" presName="node" presStyleLbl="node1" presStyleIdx="4" presStyleCnt="5" custScaleX="162972">
        <dgm:presLayoutVars>
          <dgm:bulletEnabled val="1"/>
        </dgm:presLayoutVars>
      </dgm:prSet>
      <dgm:spPr/>
    </dgm:pt>
  </dgm:ptLst>
  <dgm:cxnLst>
    <dgm:cxn modelId="{BFE0F802-9B17-4CA1-AA6B-5219AD567899}" srcId="{6787E9D6-2A90-4BCA-9917-059667D4BDBC}" destId="{DF2F204C-2EB8-47A8-A801-C6F6C39BBCA9}" srcOrd="4" destOrd="0" parTransId="{A5693E2F-A725-4C69-BDFB-AD41DC4CD901}" sibTransId="{C7F01D11-9B23-4880-B010-77B59EABF042}"/>
    <dgm:cxn modelId="{A2B75512-2E90-4CAD-B681-92E841E20A3C}" srcId="{6787E9D6-2A90-4BCA-9917-059667D4BDBC}" destId="{20D237AD-2D1F-4481-A390-56C1A4A234E1}" srcOrd="1" destOrd="0" parTransId="{77A42239-407A-4DA4-92B6-1156C06B96B4}" sibTransId="{9B6AF509-78FF-4A59-9603-56CBBF4637F2}"/>
    <dgm:cxn modelId="{21B74038-7A17-4DE5-9BC6-2367E61DD21A}" type="presOf" srcId="{B94AF739-DC5E-4EA7-8B47-A00A858C2084}" destId="{9BDEFA3C-A9F8-4DC5-AB8E-02B79BC6EEAA}" srcOrd="0" destOrd="0" presId="urn:microsoft.com/office/officeart/2005/8/layout/default"/>
    <dgm:cxn modelId="{27A7BC3C-82B2-4F40-9D91-200ABB2B67AE}" type="presOf" srcId="{07A2551A-2210-415E-9515-9077D618CA57}" destId="{9DC9E9F8-81F2-4C76-B5C5-22C6E30C5E15}" srcOrd="0" destOrd="0" presId="urn:microsoft.com/office/officeart/2005/8/layout/default"/>
    <dgm:cxn modelId="{88F0C747-2C6E-46EA-9E51-D9D209DEEA71}" srcId="{6787E9D6-2A90-4BCA-9917-059667D4BDBC}" destId="{07A2551A-2210-415E-9515-9077D618CA57}" srcOrd="3" destOrd="0" parTransId="{CD9C56AE-A0BA-4DE4-9AED-FB6876B37AFA}" sibTransId="{444D6C03-EF34-40D4-B620-1C0AB1CB4994}"/>
    <dgm:cxn modelId="{2F9FAB6F-6D7F-484F-8712-778D4777B91E}" srcId="{6787E9D6-2A90-4BCA-9917-059667D4BDBC}" destId="{F89579AA-2D68-4BBB-AA96-C3051CEC725D}" srcOrd="0" destOrd="0" parTransId="{752B4496-75B7-4B82-B30A-B5A8F1B08E58}" sibTransId="{2F1FDC0A-76D8-4690-B73B-A9C085DA23FB}"/>
    <dgm:cxn modelId="{52DDA073-E92E-4B68-A6D9-43AAF9B8FA14}" type="presOf" srcId="{F89579AA-2D68-4BBB-AA96-C3051CEC725D}" destId="{41B0CDBA-FBF4-4F23-8AE5-7268C81D6BBD}" srcOrd="0" destOrd="0" presId="urn:microsoft.com/office/officeart/2005/8/layout/default"/>
    <dgm:cxn modelId="{990BF27E-A80D-4C23-B888-4BC94609A2DB}" srcId="{6787E9D6-2A90-4BCA-9917-059667D4BDBC}" destId="{B94AF739-DC5E-4EA7-8B47-A00A858C2084}" srcOrd="2" destOrd="0" parTransId="{EC1C3C7F-F893-44F2-A21A-8D5AAA60BCB6}" sibTransId="{197AE494-BF80-4F94-84F6-286B928B1340}"/>
    <dgm:cxn modelId="{1B3EDDD0-E399-4309-BAA5-99900E02E391}" type="presOf" srcId="{DF2F204C-2EB8-47A8-A801-C6F6C39BBCA9}" destId="{45F17939-49F1-4A25-93BB-9F8831F821A4}" srcOrd="0" destOrd="0" presId="urn:microsoft.com/office/officeart/2005/8/layout/default"/>
    <dgm:cxn modelId="{5DD51DEC-5D0C-48A8-B386-722692CBC8D7}" type="presOf" srcId="{6787E9D6-2A90-4BCA-9917-059667D4BDBC}" destId="{D822D75A-238A-426D-A9D3-A664472FE3B0}" srcOrd="0" destOrd="0" presId="urn:microsoft.com/office/officeart/2005/8/layout/default"/>
    <dgm:cxn modelId="{C0DDBBEE-3AE6-4B9D-A48B-FEBCA58DF1F7}" type="presOf" srcId="{20D237AD-2D1F-4481-A390-56C1A4A234E1}" destId="{C259CB7C-47D7-4DCA-B7A2-83B03271E21D}" srcOrd="0" destOrd="0" presId="urn:microsoft.com/office/officeart/2005/8/layout/default"/>
    <dgm:cxn modelId="{7DFFBE5A-9F15-47F6-A7A5-BB198EE10FDB}" type="presParOf" srcId="{D822D75A-238A-426D-A9D3-A664472FE3B0}" destId="{41B0CDBA-FBF4-4F23-8AE5-7268C81D6BBD}" srcOrd="0" destOrd="0" presId="urn:microsoft.com/office/officeart/2005/8/layout/default"/>
    <dgm:cxn modelId="{5D76FB47-F93E-4B09-8B62-00EAB015CD71}" type="presParOf" srcId="{D822D75A-238A-426D-A9D3-A664472FE3B0}" destId="{7312CE22-4BE4-4AAD-B3AB-E11345AF9107}" srcOrd="1" destOrd="0" presId="urn:microsoft.com/office/officeart/2005/8/layout/default"/>
    <dgm:cxn modelId="{43EE2D6D-E910-408C-9117-ADCC0ED1E681}" type="presParOf" srcId="{D822D75A-238A-426D-A9D3-A664472FE3B0}" destId="{C259CB7C-47D7-4DCA-B7A2-83B03271E21D}" srcOrd="2" destOrd="0" presId="urn:microsoft.com/office/officeart/2005/8/layout/default"/>
    <dgm:cxn modelId="{8C890EA6-FC07-4FD3-BC19-262BA22913D4}" type="presParOf" srcId="{D822D75A-238A-426D-A9D3-A664472FE3B0}" destId="{2F2627EA-8A61-494F-AE64-ECDBF674EF46}" srcOrd="3" destOrd="0" presId="urn:microsoft.com/office/officeart/2005/8/layout/default"/>
    <dgm:cxn modelId="{8A9F47D2-6B4D-44D1-9C33-0918D24ADA93}" type="presParOf" srcId="{D822D75A-238A-426D-A9D3-A664472FE3B0}" destId="{9BDEFA3C-A9F8-4DC5-AB8E-02B79BC6EEAA}" srcOrd="4" destOrd="0" presId="urn:microsoft.com/office/officeart/2005/8/layout/default"/>
    <dgm:cxn modelId="{7C27D53B-9EC4-43F4-B76A-263202D184E0}" type="presParOf" srcId="{D822D75A-238A-426D-A9D3-A664472FE3B0}" destId="{93E8E9AF-C597-4473-AE4F-27E0C9D95AFE}" srcOrd="5" destOrd="0" presId="urn:microsoft.com/office/officeart/2005/8/layout/default"/>
    <dgm:cxn modelId="{013523FC-D8F6-42DA-B88B-B30B3CC498C7}" type="presParOf" srcId="{D822D75A-238A-426D-A9D3-A664472FE3B0}" destId="{9DC9E9F8-81F2-4C76-B5C5-22C6E30C5E15}" srcOrd="6" destOrd="0" presId="urn:microsoft.com/office/officeart/2005/8/layout/default"/>
    <dgm:cxn modelId="{C9E3A65B-A381-4367-858B-8CFA2A43A460}" type="presParOf" srcId="{D822D75A-238A-426D-A9D3-A664472FE3B0}" destId="{E18A7C25-A4BB-4FD2-8379-91F3688F61AF}" srcOrd="7" destOrd="0" presId="urn:microsoft.com/office/officeart/2005/8/layout/default"/>
    <dgm:cxn modelId="{0F8B6453-72EA-4ECA-B1C7-C4C29688982F}" type="presParOf" srcId="{D822D75A-238A-426D-A9D3-A664472FE3B0}" destId="{45F17939-49F1-4A25-93BB-9F8831F821A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C9E9F8-81F2-4C76-B5C5-22C6E30C5E15}">
      <dsp:nvSpPr>
        <dsp:cNvPr id="0" name=""/>
        <dsp:cNvSpPr/>
      </dsp:nvSpPr>
      <dsp:spPr>
        <a:xfrm>
          <a:off x="3638" y="1110604"/>
          <a:ext cx="4139486" cy="1974553"/>
        </a:xfrm>
        <a:prstGeom prst="rect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二进制中</a:t>
          </a: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的个数</a:t>
          </a: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en-US" altLang="zh-CN" sz="3600" b="0" i="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lowbit</a:t>
          </a: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料理</a:t>
          </a: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638" y="1110604"/>
        <a:ext cx="4139486" cy="1974553"/>
      </dsp:txXfrm>
    </dsp:sp>
    <dsp:sp modelId="{45F17939-49F1-4A25-93BB-9F8831F821A4}">
      <dsp:nvSpPr>
        <dsp:cNvPr id="0" name=""/>
        <dsp:cNvSpPr/>
      </dsp:nvSpPr>
      <dsp:spPr>
        <a:xfrm>
          <a:off x="4472216" y="1110604"/>
          <a:ext cx="5363281" cy="1974553"/>
        </a:xfrm>
        <a:prstGeom prst="rect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二进制中</a:t>
          </a: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的最低位位置</a:t>
          </a:r>
          <a:b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打表</a:t>
          </a: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+</a:t>
          </a:r>
          <a:r>
            <a:rPr lang="en-US" sz="3600" b="0" i="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Lowbit</a:t>
          </a:r>
          <a:r>
            <a:rPr 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4472216" y="1110604"/>
        <a:ext cx="5363281" cy="19745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0CDBA-FBF4-4F23-8AE5-7268C81D6BBD}">
      <dsp:nvSpPr>
        <dsp:cNvPr id="0" name=""/>
        <dsp:cNvSpPr/>
      </dsp:nvSpPr>
      <dsp:spPr>
        <a:xfrm>
          <a:off x="0" y="280507"/>
          <a:ext cx="2795984" cy="1677590"/>
        </a:xfrm>
        <a:prstGeom prst="rect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真假</a:t>
          </a:r>
          <a:br>
            <a:rPr lang="en-US" altLang="zh-CN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记忆碎片</a:t>
          </a:r>
          <a:endParaRPr 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0" y="280507"/>
        <a:ext cx="2795984" cy="1677590"/>
      </dsp:txXfrm>
    </dsp:sp>
    <dsp:sp modelId="{C259CB7C-47D7-4DCA-B7A2-83B03271E21D}">
      <dsp:nvSpPr>
        <dsp:cNvPr id="0" name=""/>
        <dsp:cNvSpPr/>
      </dsp:nvSpPr>
      <dsp:spPr>
        <a:xfrm>
          <a:off x="3075582" y="280491"/>
          <a:ext cx="2795984" cy="1677590"/>
        </a:xfrm>
        <a:prstGeom prst="rect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寻找林克的回忆</a:t>
          </a:r>
          <a:r>
            <a:rPr lang="en-US" altLang="zh-CN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(1)</a:t>
          </a:r>
          <a:endParaRPr lang="zh-CN" altLang="en-US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3075582" y="280491"/>
        <a:ext cx="2795984" cy="1677590"/>
      </dsp:txXfrm>
    </dsp:sp>
    <dsp:sp modelId="{9BDEFA3C-A9F8-4DC5-AB8E-02B79BC6EEAA}">
      <dsp:nvSpPr>
        <dsp:cNvPr id="0" name=""/>
        <dsp:cNvSpPr/>
      </dsp:nvSpPr>
      <dsp:spPr>
        <a:xfrm>
          <a:off x="6151165" y="280491"/>
          <a:ext cx="2795984" cy="1677590"/>
        </a:xfrm>
        <a:prstGeom prst="rect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寻找林克的回忆</a:t>
          </a:r>
          <a:r>
            <a:rPr lang="en-US" altLang="zh-CN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(2)</a:t>
          </a:r>
          <a:endParaRPr lang="zh-CN" altLang="en-US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6151165" y="280491"/>
        <a:ext cx="2795984" cy="1677590"/>
      </dsp:txXfrm>
    </dsp:sp>
    <dsp:sp modelId="{9DC9E9F8-81F2-4C76-B5C5-22C6E30C5E15}">
      <dsp:nvSpPr>
        <dsp:cNvPr id="0" name=""/>
        <dsp:cNvSpPr/>
      </dsp:nvSpPr>
      <dsp:spPr>
        <a:xfrm>
          <a:off x="657447" y="2237680"/>
          <a:ext cx="2795984" cy="1677590"/>
        </a:xfrm>
        <a:prstGeom prst="rect">
          <a:avLst/>
        </a:prstGeom>
        <a:solidFill>
          <a:srgbClr val="7030A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寻找林克的回忆</a:t>
          </a:r>
          <a:r>
            <a:rPr lang="en-US" altLang="zh-CN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(3)</a:t>
          </a:r>
          <a:endParaRPr lang="zh-CN" altLang="en-US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657447" y="2237680"/>
        <a:ext cx="2795984" cy="1677590"/>
      </dsp:txXfrm>
    </dsp:sp>
    <dsp:sp modelId="{45F17939-49F1-4A25-93BB-9F8831F821A4}">
      <dsp:nvSpPr>
        <dsp:cNvPr id="0" name=""/>
        <dsp:cNvSpPr/>
      </dsp:nvSpPr>
      <dsp:spPr>
        <a:xfrm>
          <a:off x="3733030" y="2237680"/>
          <a:ext cx="4556671" cy="1677590"/>
        </a:xfrm>
        <a:prstGeom prst="rect">
          <a:avLst/>
        </a:prstGeom>
        <a:solidFill>
          <a:srgbClr val="FFC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Boss</a:t>
          </a: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题：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寻找林克的回忆</a:t>
          </a:r>
          <a:r>
            <a:rPr lang="en-US" altLang="zh-CN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(4)</a:t>
          </a:r>
          <a:endParaRPr lang="zh-CN" altLang="en-US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3733030" y="2237680"/>
        <a:ext cx="4556671" cy="16775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574AC39-44E6-425E-AF49-CF7D189F346F}" type="datetimeFigureOut">
              <a:rPr lang="en-US" altLang="zh-CN" smtClean="0">
                <a:ea typeface="Microsoft YaHei UI" panose="020B0503020204020204" pitchFamily="34" charset="-122"/>
              </a:rPr>
              <a:t>6/29/2022</a:t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6320F472-929B-459B-8D82-2FABCC5B32A0}" type="slidenum">
              <a:rPr lang="zh-CN" smtClean="0">
                <a:ea typeface="Microsoft YaHei UI" panose="020B0503020204020204" pitchFamily="34" charset="-122"/>
              </a:rPr>
              <a:t>‹#›</a:t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226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F2775BC-6312-42C7-B7C5-EA6783C2D9CA}" type="datetimeFigureOut">
              <a:rPr lang="en-US" altLang="zh-CN" smtClean="0"/>
              <a:pPr/>
              <a:t>6/29/2022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67F715A1-4ADC-44E0-9587-804FF39D6B22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984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记得讲</a:t>
            </a:r>
            <a:r>
              <a:rPr lang="en-US" altLang="zh-CN" dirty="0"/>
              <a:t>:</a:t>
            </a:r>
            <a:r>
              <a:rPr lang="zh-CN" altLang="en-US" dirty="0"/>
              <a:t>双字的大小为</a:t>
            </a:r>
            <a:r>
              <a:rPr lang="en-US" altLang="zh-CN" dirty="0"/>
              <a:t>16</a:t>
            </a:r>
            <a:r>
              <a:rPr lang="zh-CN" altLang="en-US" dirty="0"/>
              <a:t>，第</a:t>
            </a:r>
            <a:r>
              <a:rPr lang="en-US" altLang="zh-CN" dirty="0"/>
              <a:t>0-15</a:t>
            </a:r>
            <a:r>
              <a:rPr lang="zh-CN" altLang="en-US" dirty="0"/>
              <a:t>位（负数用补码表示）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  <a:pPr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1608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 latinLnBrk="0">
              <a:defRPr lang="zh-CN" sz="7200"/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 latinLnBrk="0">
              <a:buNone/>
              <a:defRPr lang="zh-CN" cap="all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4089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 latinLnBrk="0">
              <a:defRPr lang="zh-CN" sz="36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6908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全景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2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81391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40915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 b="0" kern="1200" cap="small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7621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none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49460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163026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 b="0" kern="1200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664584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文本占位符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zh-CN" sz="3600" b="0" kern="1200" cap="none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92226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64947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图片占位符 2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0" name="图片占位符 2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1" name="图片占位符 2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33552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5098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lnSpc>
                <a:spcPct val="150000"/>
              </a:lnSpc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22446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164151" y="1447799"/>
            <a:ext cx="1409965" cy="4413251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4954" y="1447799"/>
            <a:ext cx="6776630" cy="44132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9002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rgbClr val="272822"/>
          </a:solidFill>
        </p:spPr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91329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all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6299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12208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8220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5912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5153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5798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1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9941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60901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3071" y="1447800"/>
            <a:ext cx="10935955" cy="489037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latinLnBrk="0">
              <a:defRPr lang="zh-CN" sz="2800" b="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3467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70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</p:sldLayoutIdLst>
  <p:txStyles>
    <p:titleStyle>
      <a:lvl1pPr algn="l" defTabSz="457200" rtl="0" eaLnBrk="1" latinLnBrk="0" hangingPunct="1">
        <a:spcBef>
          <a:spcPct val="0"/>
        </a:spcBef>
        <a:buNone/>
        <a:defRPr lang="zh-CN" sz="4200" b="0" kern="1200">
          <a:solidFill>
            <a:schemeClr val="tx2"/>
          </a:solidFill>
          <a:latin typeface="+mj-lt"/>
          <a:ea typeface="Microsoft YaHei UI" panose="020B0503020204020204" pitchFamily="34" charset="-122"/>
          <a:cs typeface="+mj-cs"/>
        </a:defRPr>
      </a:lvl1pPr>
      <a:lvl2pPr eaLnBrk="1" latinLnBrk="0" hangingPunct="1">
        <a:defRPr lang="zh-CN">
          <a:solidFill>
            <a:schemeClr val="tx2"/>
          </a:solidFill>
        </a:defRPr>
      </a:lvl2pPr>
      <a:lvl3pPr eaLnBrk="1" latinLnBrk="0" hangingPunct="1">
        <a:defRPr lang="zh-CN">
          <a:solidFill>
            <a:schemeClr val="tx2"/>
          </a:solidFill>
        </a:defRPr>
      </a:lvl3pPr>
      <a:lvl4pPr eaLnBrk="1" latinLnBrk="0" hangingPunct="1">
        <a:defRPr lang="zh-CN">
          <a:solidFill>
            <a:schemeClr val="tx2"/>
          </a:solidFill>
        </a:defRPr>
      </a:lvl4pPr>
      <a:lvl5pPr eaLnBrk="1" latinLnBrk="0" hangingPunct="1">
        <a:defRPr lang="zh-CN">
          <a:solidFill>
            <a:schemeClr val="tx2"/>
          </a:solidFill>
        </a:defRPr>
      </a:lvl5pPr>
      <a:lvl6pPr eaLnBrk="1" latinLnBrk="0" hangingPunct="1">
        <a:defRPr lang="zh-CN">
          <a:solidFill>
            <a:schemeClr val="tx2"/>
          </a:solidFill>
        </a:defRPr>
      </a:lvl6pPr>
      <a:lvl7pPr eaLnBrk="1" latinLnBrk="0" hangingPunct="1">
        <a:defRPr lang="zh-CN">
          <a:solidFill>
            <a:schemeClr val="tx2"/>
          </a:solidFill>
        </a:defRPr>
      </a:lvl7pPr>
      <a:lvl8pPr eaLnBrk="1" latinLnBrk="0" hangingPunct="1">
        <a:defRPr lang="zh-CN">
          <a:solidFill>
            <a:schemeClr val="tx2"/>
          </a:solidFill>
        </a:defRPr>
      </a:lvl8pPr>
      <a:lvl9pPr eaLnBrk="1" latinLnBrk="0" hangingPunct="1">
        <a:defRPr lang="zh-CN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2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6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zh-CN"/>
      </a:defPPr>
      <a:lvl1pPr marL="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1.png"/><Relationship Id="rId7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www.acwing.com/solution/content/3427/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www.acwing.com/solution/content/4271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s://www.acwing.com/video/103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79177" y="3506598"/>
            <a:ext cx="8825658" cy="221877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C000"/>
                </a:solidFill>
              </a:rPr>
              <a:t>信息学院</a:t>
            </a:r>
            <a:r>
              <a:rPr lang="zh-CN" altLang="zh-CN" sz="3600" b="1" dirty="0">
                <a:solidFill>
                  <a:srgbClr val="FFC000"/>
                </a:solidFill>
              </a:rPr>
              <a:t>| </a:t>
            </a:r>
            <a:r>
              <a:rPr lang="en-US" altLang="zh-CN" sz="3600" b="1" dirty="0">
                <a:solidFill>
                  <a:srgbClr val="FFC000"/>
                </a:solidFill>
              </a:rPr>
              <a:t>5DG</a:t>
            </a:r>
            <a:r>
              <a:rPr lang="zh-CN" altLang="en-US" sz="3600" b="1" dirty="0">
                <a:solidFill>
                  <a:srgbClr val="FFC000"/>
                </a:solidFill>
              </a:rPr>
              <a:t>在线编程实践</a:t>
            </a:r>
            <a:endParaRPr lang="en-US" altLang="zh-CN" sz="3600" b="1" dirty="0">
              <a:solidFill>
                <a:srgbClr val="FFC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cap="none" dirty="0">
                <a:solidFill>
                  <a:srgbClr val="FFC000"/>
                </a:solidFill>
              </a:rPr>
              <a:t>By Andy</a:t>
            </a:r>
            <a:r>
              <a:rPr lang="zh-CN" altLang="en-US" sz="3600" b="1" cap="none" dirty="0">
                <a:solidFill>
                  <a:srgbClr val="FFC000"/>
                </a:solidFill>
              </a:rPr>
              <a:t> </a:t>
            </a:r>
            <a:r>
              <a:rPr lang="en-US" altLang="zh-CN" sz="3600" b="1" dirty="0">
                <a:solidFill>
                  <a:srgbClr val="FFC000"/>
                </a:solidFill>
              </a:rPr>
              <a:t>2022</a:t>
            </a:r>
            <a:r>
              <a:rPr lang="zh-CN" altLang="en-US" sz="3600" b="1" dirty="0">
                <a:solidFill>
                  <a:srgbClr val="FFC000"/>
                </a:solidFill>
              </a:rPr>
              <a:t>年</a:t>
            </a:r>
            <a:endParaRPr lang="en-US" altLang="zh-CN" sz="3600" b="1" dirty="0">
              <a:solidFill>
                <a:srgbClr val="FFC000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E241F11-C3AA-4468-B49C-A0A93AC0DF16}"/>
              </a:ext>
            </a:extLst>
          </p:cNvPr>
          <p:cNvSpPr txBox="1">
            <a:spLocks/>
          </p:cNvSpPr>
          <p:nvPr/>
        </p:nvSpPr>
        <p:spPr>
          <a:xfrm>
            <a:off x="1041807" y="1674006"/>
            <a:ext cx="9582952" cy="118689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7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sz="5400" dirty="0">
                <a:solidFill>
                  <a:schemeClr val="tx1"/>
                </a:solidFill>
              </a:rPr>
              <a:t>程序设计实践</a:t>
            </a:r>
            <a:r>
              <a:rPr lang="en-US" altLang="zh-CN" sz="5400" dirty="0">
                <a:solidFill>
                  <a:schemeClr val="tx1"/>
                </a:solidFill>
              </a:rPr>
              <a:t>(C++)</a:t>
            </a:r>
            <a:endParaRPr lang="zh-CN" alt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957128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35822" y="5499652"/>
            <a:ext cx="9582952" cy="104706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4400" dirty="0">
                <a:latin typeface="Microsoft YaHei UI" panose="020B0503020204020204" pitchFamily="34" charset="-122"/>
              </a:rPr>
              <a:t>技巧</a:t>
            </a:r>
            <a:r>
              <a:rPr lang="en-US" altLang="zh-CN" sz="4400" dirty="0">
                <a:latin typeface="Microsoft YaHei UI" panose="020B0503020204020204" pitchFamily="34" charset="-122"/>
              </a:rPr>
              <a:t>1 </a:t>
            </a:r>
            <a:r>
              <a:rPr lang="zh-CN" altLang="en-US" sz="4400" dirty="0">
                <a:latin typeface="Microsoft YaHei UI" panose="020B0503020204020204" pitchFamily="34" charset="-122"/>
              </a:rPr>
              <a:t>二进制中</a:t>
            </a:r>
            <a:r>
              <a:rPr lang="en-US" altLang="zh-CN" sz="4400" dirty="0">
                <a:latin typeface="Microsoft YaHei UI" panose="020B0503020204020204" pitchFamily="34" charset="-122"/>
              </a:rPr>
              <a:t>1</a:t>
            </a:r>
            <a:r>
              <a:rPr lang="zh-CN" altLang="en-US" sz="4400" dirty="0">
                <a:latin typeface="Microsoft YaHei UI" panose="020B0503020204020204" pitchFamily="34" charset="-122"/>
              </a:rPr>
              <a:t>的个数</a:t>
            </a:r>
            <a:r>
              <a:rPr lang="en-US" altLang="zh-CN" sz="4400" dirty="0">
                <a:latin typeface="Microsoft YaHei UI" panose="020B0503020204020204" pitchFamily="34" charset="-122"/>
              </a:rPr>
              <a:t>(</a:t>
            </a:r>
            <a:r>
              <a:rPr lang="en-US" altLang="zh-CN" sz="4400" dirty="0" err="1">
                <a:latin typeface="Microsoft YaHei UI" panose="020B0503020204020204" pitchFamily="34" charset="-122"/>
              </a:rPr>
              <a:t>lowbit</a:t>
            </a:r>
            <a:r>
              <a:rPr lang="zh-CN" altLang="en-US" sz="4400" dirty="0">
                <a:latin typeface="Microsoft YaHei UI" panose="020B0503020204020204" pitchFamily="34" charset="-122"/>
              </a:rPr>
              <a:t>料理</a:t>
            </a:r>
            <a:r>
              <a:rPr lang="en-US" altLang="zh-CN" sz="4400" dirty="0">
                <a:latin typeface="Microsoft YaHei UI" panose="020B0503020204020204" pitchFamily="34" charset="-122"/>
              </a:rPr>
              <a:t>)</a:t>
            </a:r>
            <a:endParaRPr lang="zh-CN" altLang="zh-CN" dirty="0">
              <a:latin typeface="Microsoft YaHei UI" panose="020B0503020204020204" pitchFamily="34" charset="-122"/>
            </a:endParaRPr>
          </a:p>
        </p:txBody>
      </p:sp>
      <p:pic>
        <p:nvPicPr>
          <p:cNvPr id="2050" name="Picture 2" descr="查看源图像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4" t="10708" r="12841" b="782"/>
          <a:stretch/>
        </p:blipFill>
        <p:spPr bwMode="auto">
          <a:xfrm>
            <a:off x="2008413" y="342900"/>
            <a:ext cx="7805058" cy="498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52061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算二进制数有几个</a:t>
            </a:r>
            <a:r>
              <a:rPr lang="en-US" altLang="zh-CN" dirty="0"/>
              <a:t>1</a:t>
            </a:r>
            <a:r>
              <a:rPr lang="en-US" altLang="zh-CN" sz="4000" dirty="0">
                <a:latin typeface="Microsoft YaHei UI" panose="020B0503020204020204" pitchFamily="34" charset="-122"/>
              </a:rPr>
              <a:t> </a:t>
            </a:r>
            <a:r>
              <a:rPr lang="zh-CN" altLang="en-US" sz="4000" dirty="0">
                <a:latin typeface="Microsoft YaHei UI" panose="020B0503020204020204" pitchFamily="34" charset="-122"/>
              </a:rPr>
              <a:t>（</a:t>
            </a:r>
            <a:r>
              <a:rPr lang="en-US" altLang="zh-CN" sz="4000" dirty="0" err="1">
                <a:latin typeface="Microsoft YaHei UI" panose="020B0503020204020204" pitchFamily="34" charset="-122"/>
              </a:rPr>
              <a:t>lowbit</a:t>
            </a:r>
            <a:r>
              <a:rPr lang="zh-CN" altLang="en-US" sz="4000" dirty="0">
                <a:latin typeface="Microsoft YaHei UI" panose="020B0503020204020204" pitchFamily="34" charset="-122"/>
              </a:rPr>
              <a:t>料理）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474674"/>
            <a:ext cx="10707973" cy="428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3629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967" y="278606"/>
            <a:ext cx="9763828" cy="4764882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487967" y="5476239"/>
            <a:ext cx="11242071" cy="824549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zh-CN" altLang="en-US" sz="4000" dirty="0"/>
              <a:t>算法：从</a:t>
            </a:r>
            <a:r>
              <a:rPr lang="en-US" altLang="zh-CN" sz="4000" dirty="0"/>
              <a:t>n</a:t>
            </a:r>
            <a:r>
              <a:rPr lang="zh-CN" altLang="en-US" sz="4000" dirty="0"/>
              <a:t>中减掉</a:t>
            </a:r>
            <a:r>
              <a:rPr lang="en-US" altLang="zh-CN" sz="4000" dirty="0" err="1"/>
              <a:t>lowbit</a:t>
            </a:r>
            <a:r>
              <a:rPr lang="en-US" altLang="zh-CN" sz="4000" dirty="0"/>
              <a:t>(n)</a:t>
            </a:r>
            <a:r>
              <a:rPr lang="zh-CN" altLang="en-US" sz="4000" dirty="0"/>
              <a:t>，直减到</a:t>
            </a:r>
            <a:r>
              <a:rPr lang="en-US" altLang="zh-CN" sz="4000" dirty="0"/>
              <a:t>n</a:t>
            </a:r>
            <a:r>
              <a:rPr lang="zh-CN" altLang="en-US" sz="4000" dirty="0"/>
              <a:t>为</a:t>
            </a:r>
            <a:r>
              <a:rPr lang="en-US" altLang="zh-CN" sz="4000" dirty="0"/>
              <a:t>0</a:t>
            </a:r>
            <a:r>
              <a:rPr lang="zh-CN" altLang="en-US" sz="4000" dirty="0"/>
              <a:t>为止</a:t>
            </a:r>
          </a:p>
        </p:txBody>
      </p:sp>
    </p:spTree>
    <p:extLst>
      <p:ext uri="{BB962C8B-B14F-4D97-AF65-F5344CB8AC3E}">
        <p14:creationId xmlns:p14="http://schemas.microsoft.com/office/powerpoint/2010/main" val="198931490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8BB07C1-0247-4084-86EB-5A3392413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895" y="54033"/>
            <a:ext cx="8781653" cy="680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249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C0464-2805-4491-A8E4-C29C8D06F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此题只需要补全代码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B6D4B4C-5F5C-4F62-A36F-1670994B8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766" y="1550037"/>
            <a:ext cx="8918929" cy="50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08789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2F89B38-3DE4-48CB-B463-B63415F01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27878"/>
            <a:ext cx="9481351" cy="5292352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BD9633CF-574E-4E93-9E52-B2EAA3F65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15347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69164" y="5000625"/>
            <a:ext cx="10232986" cy="154608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5400" dirty="0">
                <a:latin typeface="Microsoft YaHei UI" panose="020B0503020204020204" pitchFamily="34" charset="-122"/>
              </a:rPr>
              <a:t>技巧</a:t>
            </a:r>
            <a:r>
              <a:rPr lang="en-US" altLang="zh-CN" sz="5400" dirty="0">
                <a:latin typeface="Microsoft YaHei UI" panose="020B0503020204020204" pitchFamily="34" charset="-122"/>
              </a:rPr>
              <a:t>2 </a:t>
            </a:r>
            <a:r>
              <a:rPr lang="zh-CN" altLang="en-US" sz="5400" dirty="0"/>
              <a:t>二进制中</a:t>
            </a:r>
            <a:r>
              <a:rPr lang="en-US" altLang="zh-CN" sz="5400" dirty="0"/>
              <a:t>1</a:t>
            </a:r>
            <a:r>
              <a:rPr lang="zh-CN" altLang="en-US" sz="5400" dirty="0"/>
              <a:t>的最低位位置</a:t>
            </a:r>
            <a:br>
              <a:rPr lang="en-US" altLang="zh-CN" sz="5400" dirty="0"/>
            </a:b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打表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en-US" altLang="zh-CN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lowbit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CN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</a:endParaRPr>
          </a:p>
        </p:txBody>
      </p:sp>
      <p:pic>
        <p:nvPicPr>
          <p:cNvPr id="6146" name="Picture 2" descr="lowb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139" y="333044"/>
            <a:ext cx="7031036" cy="43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85227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打表</a:t>
            </a:r>
            <a:r>
              <a:rPr lang="en-US" altLang="zh-CN" dirty="0"/>
              <a:t>+</a:t>
            </a:r>
            <a:r>
              <a:rPr lang="en-US" altLang="zh-CN" dirty="0" err="1"/>
              <a:t>lowbit</a:t>
            </a:r>
            <a:r>
              <a:rPr lang="zh-CN" altLang="en-US" dirty="0"/>
              <a:t>组合技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081" y="1354931"/>
            <a:ext cx="10553419" cy="440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6250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9522C6-5DC8-4155-95B2-44C6E494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3F54C44-4D78-4FFA-9DF0-607F02489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18" t="8609"/>
          <a:stretch/>
        </p:blipFill>
        <p:spPr>
          <a:xfrm>
            <a:off x="338207" y="1361867"/>
            <a:ext cx="5547782" cy="29901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CA205A-BB78-4AD6-9735-AC2F2E397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8" r="5203" b="9985"/>
          <a:stretch/>
        </p:blipFill>
        <p:spPr>
          <a:xfrm>
            <a:off x="338207" y="4651550"/>
            <a:ext cx="5547782" cy="16892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1ADE7E-FE70-4B3B-B862-0935265E4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373110"/>
            <a:ext cx="6061449" cy="299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2136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816" y="209982"/>
            <a:ext cx="9404723" cy="824549"/>
          </a:xfrm>
        </p:spPr>
        <p:txBody>
          <a:bodyPr/>
          <a:lstStyle/>
          <a:p>
            <a:r>
              <a:rPr lang="en-US" altLang="zh-CN" spc="-5" dirty="0">
                <a:solidFill>
                  <a:srgbClr val="FF0000"/>
                </a:solidFill>
                <a:latin typeface="微软雅黑"/>
                <a:cs typeface="微软雅黑"/>
              </a:rPr>
              <a:t>&lt;&lt;	</a:t>
            </a:r>
            <a:r>
              <a:rPr lang="zh-CN" altLang="en-US" spc="-5" dirty="0">
                <a:latin typeface="微软雅黑"/>
                <a:cs typeface="微软雅黑"/>
              </a:rPr>
              <a:t>左移 </a:t>
            </a:r>
            <a:r>
              <a:rPr lang="en-US" altLang="zh-CN" spc="-5" dirty="0">
                <a:latin typeface="微软雅黑"/>
                <a:cs typeface="微软雅黑"/>
              </a:rPr>
              <a:t>Left Shift</a:t>
            </a:r>
            <a:br>
              <a:rPr lang="zh-CN" altLang="en-US" dirty="0">
                <a:latin typeface="微软雅黑"/>
                <a:cs typeface="微软雅黑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19348" y="1299142"/>
            <a:ext cx="2734321" cy="3351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000" dirty="0"/>
              <a:t>1	</a:t>
            </a:r>
            <a:r>
              <a:rPr lang="zh-CN" altLang="en-US" sz="4000" dirty="0"/>
              <a:t>第</a:t>
            </a:r>
            <a:r>
              <a:rPr lang="en-US" altLang="zh-CN" sz="4000" dirty="0"/>
              <a:t>0</a:t>
            </a:r>
            <a:r>
              <a:rPr lang="zh-CN" altLang="en-US" sz="4000" dirty="0"/>
              <a:t>位为</a:t>
            </a:r>
            <a:r>
              <a:rPr lang="en-US" altLang="zh-CN" sz="4000" dirty="0"/>
              <a:t>1</a:t>
            </a:r>
            <a:br>
              <a:rPr lang="en-US" altLang="zh-CN" sz="4400" dirty="0"/>
            </a:br>
            <a:r>
              <a:rPr lang="en-US" altLang="zh-CN" sz="4400" dirty="0"/>
              <a:t>1 &lt;&lt; 1 </a:t>
            </a:r>
            <a:br>
              <a:rPr lang="en-US" altLang="zh-CN" sz="4400" dirty="0"/>
            </a:br>
            <a:r>
              <a:rPr lang="en-US" altLang="zh-CN" sz="4400" dirty="0"/>
              <a:t>1 &lt;&lt;</a:t>
            </a:r>
            <a:r>
              <a:rPr lang="en-US" altLang="zh-CN" sz="4400" b="1" dirty="0">
                <a:solidFill>
                  <a:srgbClr val="FF0000"/>
                </a:solidFill>
              </a:rPr>
              <a:t> </a:t>
            </a:r>
            <a:r>
              <a:rPr lang="en-US" altLang="zh-CN" sz="4400" dirty="0"/>
              <a:t>3</a:t>
            </a:r>
          </a:p>
          <a:p>
            <a:pPr marL="0" indent="0">
              <a:lnSpc>
                <a:spcPct val="100000"/>
              </a:lnSpc>
              <a:buNone/>
            </a:pP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5" y="1240970"/>
            <a:ext cx="7146190" cy="11322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11" y="3526758"/>
            <a:ext cx="7119199" cy="11279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335" y="3515849"/>
            <a:ext cx="1293482" cy="113463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527" y="1240970"/>
            <a:ext cx="1268172" cy="115072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3425" y="191786"/>
            <a:ext cx="1040250" cy="8260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487" y="2406553"/>
            <a:ext cx="7119199" cy="11279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8"/>
          <a:srcRect l="17524"/>
          <a:stretch/>
        </p:blipFill>
        <p:spPr>
          <a:xfrm>
            <a:off x="7593578" y="2443165"/>
            <a:ext cx="1252121" cy="1060633"/>
          </a:xfrm>
          <a:prstGeom prst="rect">
            <a:avLst/>
          </a:prstGeom>
        </p:spPr>
      </p:pic>
      <p:sp>
        <p:nvSpPr>
          <p:cNvPr id="19" name="标题 1"/>
          <p:cNvSpPr txBox="1">
            <a:spLocks/>
          </p:cNvSpPr>
          <p:nvPr/>
        </p:nvSpPr>
        <p:spPr>
          <a:xfrm>
            <a:off x="479001" y="5024927"/>
            <a:ext cx="11174668" cy="1491517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en-US" altLang="zh-CN" spc="-5" dirty="0">
                <a:solidFill>
                  <a:schemeClr val="tx1"/>
                </a:solidFill>
                <a:latin typeface="微软雅黑"/>
                <a:cs typeface="微软雅黑"/>
              </a:rPr>
              <a:t>1 </a:t>
            </a:r>
            <a:r>
              <a:rPr lang="en-US" altLang="zh-CN" spc="-5" dirty="0">
                <a:solidFill>
                  <a:srgbClr val="FF0000"/>
                </a:solidFill>
                <a:latin typeface="微软雅黑"/>
                <a:cs typeface="微软雅黑"/>
              </a:rPr>
              <a:t>&lt;&lt;</a:t>
            </a:r>
            <a:r>
              <a:rPr lang="zh-CN" altLang="en-US" spc="-5" dirty="0">
                <a:solidFill>
                  <a:srgbClr val="FF0000"/>
                </a:solidFill>
                <a:latin typeface="微软雅黑"/>
                <a:cs typeface="微软雅黑"/>
              </a:rPr>
              <a:t>	</a:t>
            </a:r>
            <a:r>
              <a:rPr lang="en-US" altLang="zh-CN" spc="-5" dirty="0">
                <a:latin typeface="微软雅黑"/>
                <a:cs typeface="微软雅黑"/>
              </a:rPr>
              <a:t>K</a:t>
            </a:r>
            <a:r>
              <a:rPr lang="zh-CN" altLang="en-US" spc="-5" dirty="0">
                <a:latin typeface="微软雅黑"/>
                <a:cs typeface="微软雅黑"/>
              </a:rPr>
              <a:t> 得到 </a:t>
            </a:r>
            <a:r>
              <a:rPr lang="en-US" altLang="zh-CN" spc="-5" dirty="0">
                <a:latin typeface="微软雅黑"/>
                <a:cs typeface="微软雅黑"/>
              </a:rPr>
              <a:t>2^K </a:t>
            </a:r>
            <a:r>
              <a:rPr lang="zh-CN" altLang="en-US" spc="-5" dirty="0">
                <a:latin typeface="微软雅黑"/>
                <a:cs typeface="微软雅黑"/>
              </a:rPr>
              <a:t>也就是第</a:t>
            </a:r>
            <a:r>
              <a:rPr lang="en-US" altLang="zh-CN" spc="-5" dirty="0">
                <a:latin typeface="微软雅黑"/>
                <a:cs typeface="微软雅黑"/>
              </a:rPr>
              <a:t>K</a:t>
            </a:r>
            <a:r>
              <a:rPr lang="zh-CN" altLang="en-US" spc="-5" dirty="0">
                <a:latin typeface="微软雅黑"/>
                <a:cs typeface="微软雅黑"/>
              </a:rPr>
              <a:t>位为</a:t>
            </a:r>
            <a:r>
              <a:rPr lang="en-US" altLang="zh-CN" spc="-5" dirty="0">
                <a:latin typeface="微软雅黑"/>
                <a:cs typeface="微软雅黑"/>
              </a:rPr>
              <a:t>1</a:t>
            </a:r>
            <a:r>
              <a:rPr lang="zh-CN" altLang="en-US" spc="-5" dirty="0">
                <a:latin typeface="微软雅黑"/>
                <a:cs typeface="微软雅黑"/>
              </a:rPr>
              <a:t>的二进制数</a:t>
            </a:r>
            <a:endParaRPr lang="en-US" altLang="zh-CN" spc="-5" dirty="0">
              <a:latin typeface="微软雅黑"/>
              <a:cs typeface="微软雅黑"/>
            </a:endParaRPr>
          </a:p>
          <a:p>
            <a:r>
              <a:rPr lang="zh-CN" altLang="en-US" spc="-5" dirty="0">
                <a:latin typeface="微软雅黑"/>
                <a:cs typeface="微软雅黑"/>
              </a:rPr>
              <a:t>因此： </a:t>
            </a:r>
            <a:r>
              <a:rPr lang="en-US" altLang="en-US" spc="-5" dirty="0">
                <a:latin typeface="微软雅黑"/>
                <a:cs typeface="微软雅黑"/>
              </a:rPr>
              <a:t>Log2</a:t>
            </a:r>
            <a:r>
              <a:rPr lang="en-US" altLang="en-US" spc="-5" dirty="0">
                <a:solidFill>
                  <a:srgbClr val="FF0000"/>
                </a:solidFill>
                <a:latin typeface="微软雅黑"/>
                <a:cs typeface="微软雅黑"/>
              </a:rPr>
              <a:t>( 1&lt;&lt;K) </a:t>
            </a:r>
            <a:r>
              <a:rPr lang="en-US" altLang="en-US" spc="-5" dirty="0">
                <a:latin typeface="微软雅黑"/>
                <a:cs typeface="微软雅黑"/>
              </a:rPr>
              <a:t>= K</a:t>
            </a:r>
            <a:br>
              <a:rPr lang="en-US" altLang="en-US" dirty="0">
                <a:latin typeface="微软雅黑"/>
                <a:cs typeface="微软雅黑"/>
              </a:rPr>
            </a:b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6013835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7608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6600" dirty="0"/>
              <a:t>C++</a:t>
            </a:r>
            <a:r>
              <a:rPr lang="zh-CN" altLang="en-US" sz="6600" dirty="0"/>
              <a:t>小课堂</a:t>
            </a:r>
          </a:p>
        </p:txBody>
      </p:sp>
    </p:spTree>
    <p:extLst>
      <p:ext uri="{BB962C8B-B14F-4D97-AF65-F5344CB8AC3E}">
        <p14:creationId xmlns:p14="http://schemas.microsoft.com/office/powerpoint/2010/main" val="470710460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417652"/>
            <a:ext cx="9404723" cy="923968"/>
          </a:xfrm>
        </p:spPr>
        <p:txBody>
          <a:bodyPr/>
          <a:lstStyle/>
          <a:p>
            <a:r>
              <a:rPr lang="zh-CN" altLang="en-US" dirty="0"/>
              <a:t>用打表法计算 </a:t>
            </a:r>
            <a:r>
              <a:rPr lang="en-US" altLang="zh-CN" b="1" dirty="0"/>
              <a:t>Log[1&lt;&lt;16]</a:t>
            </a:r>
            <a:endParaRPr lang="zh-CN" altLang="en-US" b="1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1B821D9-8275-4733-A88D-76E2B802B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2180795"/>
            <a:ext cx="10682484" cy="351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6209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查找</a:t>
            </a:r>
            <a:r>
              <a:rPr lang="en-US" altLang="zh-CN" dirty="0"/>
              <a:t>n</a:t>
            </a:r>
            <a:r>
              <a:rPr lang="zh-CN" altLang="en-US" dirty="0"/>
              <a:t>的最低位的</a:t>
            </a:r>
            <a:r>
              <a:rPr lang="en-US" altLang="zh-CN" dirty="0"/>
              <a:t>1</a:t>
            </a:r>
            <a:r>
              <a:rPr lang="zh-CN" altLang="en-US" dirty="0"/>
              <a:t>是第几位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E1E0FA0-4BC3-4AD9-9DCD-FE9BFC475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538013"/>
            <a:ext cx="10837504" cy="29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258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42D317-DFB0-412E-9A5C-A0E09E89B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B521571-5835-442B-93BF-6E07AE197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8980" y="1187434"/>
            <a:ext cx="5230615" cy="556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385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E5268B3-BF54-46A8-A51F-7F5EEF97D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52927"/>
            <a:ext cx="9429060" cy="522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4059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7608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6600" dirty="0"/>
              <a:t>深度优先搜索</a:t>
            </a:r>
            <a:r>
              <a:rPr lang="en-US" altLang="zh-CN" sz="6600" dirty="0"/>
              <a:t>III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301157059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044930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zh-CN" altLang="en-US" sz="6000" dirty="0"/>
              <a:t>深搜解数独</a:t>
            </a:r>
            <a:endParaRPr lang="zh-CN" sz="60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/>
          </p:nvPr>
        </p:nvGraphicFramePr>
        <p:xfrm>
          <a:off x="1103684" y="1700300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7610551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315636" y="5513939"/>
            <a:ext cx="9582952" cy="104706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6000" dirty="0">
                <a:latin typeface="Microsoft YaHei UI" panose="020B0503020204020204" pitchFamily="34" charset="-122"/>
              </a:rPr>
              <a:t>例题</a:t>
            </a:r>
            <a:r>
              <a:rPr lang="en-US" altLang="zh-CN" sz="6000" dirty="0">
                <a:latin typeface="Microsoft YaHei UI" panose="020B0503020204020204" pitchFamily="34" charset="-122"/>
              </a:rPr>
              <a:t>1 </a:t>
            </a:r>
            <a:r>
              <a:rPr lang="zh-CN" altLang="en-US" sz="6000" dirty="0">
                <a:latin typeface="Microsoft YaHei UI" panose="020B0503020204020204" pitchFamily="34" charset="-122"/>
              </a:rPr>
              <a:t>真假记忆碎片</a:t>
            </a:r>
            <a:endParaRPr lang="zh-CN" altLang="zh-CN" sz="5400" dirty="0">
              <a:latin typeface="Microsoft YaHei UI" panose="020B0503020204020204" pitchFamily="34" charset="-122"/>
            </a:endParaRPr>
          </a:p>
        </p:txBody>
      </p:sp>
      <p:pic>
        <p:nvPicPr>
          <p:cNvPr id="7172" name="Picture 4" descr="https://pic2.zhimg.com/80/v2-2b8f66b224724de6cfea455f22d5f3c1_720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799" y="900111"/>
            <a:ext cx="8302625" cy="437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197480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真假记忆碎片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45130" y="1104900"/>
            <a:ext cx="10935955" cy="2338388"/>
          </a:xfrm>
        </p:spPr>
        <p:txBody>
          <a:bodyPr/>
          <a:lstStyle/>
          <a:p>
            <a:r>
              <a:rPr lang="zh-CN" altLang="en-US" dirty="0">
                <a:effectLst/>
              </a:rPr>
              <a:t>在千辛万苦得到一个记忆碎片之后，林克需要辨别真假，若是所得到的并不是发生历史中的碎片，乃是后人捏着的，那么林克如何寻回完整的自己呢？</a:t>
            </a:r>
            <a:endParaRPr lang="zh-CN" altLang="en-US" dirty="0"/>
          </a:p>
        </p:txBody>
      </p:sp>
      <p:pic>
        <p:nvPicPr>
          <p:cNvPr id="9218" name="Picture 2" descr="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899" y="3514445"/>
            <a:ext cx="3201987" cy="320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553" y="3500157"/>
            <a:ext cx="3201988" cy="320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57977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C8BB8-8051-4555-BE36-A2AFE1DF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难点：数独的坐标表示</a:t>
            </a:r>
          </a:p>
        </p:txBody>
      </p:sp>
      <p:pic>
        <p:nvPicPr>
          <p:cNvPr id="1028" name="Picture 4" descr="查看源图像">
            <a:extLst>
              <a:ext uri="{FF2B5EF4-FFF2-40B4-BE49-F238E27FC236}">
                <a16:creationId xmlns:a16="http://schemas.microsoft.com/office/drawing/2014/main" id="{3AC9E43E-E6B0-4E41-98AD-B99C378C39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08" y="1317172"/>
            <a:ext cx="4739852" cy="489108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3" name="AutoShape 6" descr="查看源图像">
            <a:extLst>
              <a:ext uri="{FF2B5EF4-FFF2-40B4-BE49-F238E27FC236}">
                <a16:creationId xmlns:a16="http://schemas.microsoft.com/office/drawing/2014/main" id="{99D123AA-2FE8-4153-925B-C3B808C6E7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5E217C1-812C-4DE0-9D40-2F5BB2DED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528" y="1317172"/>
            <a:ext cx="4871358" cy="487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0551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种判定条件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记忆碎片的行列都是</a:t>
            </a:r>
            <a:r>
              <a:rPr lang="en-US" altLang="zh-CN" dirty="0"/>
              <a:t>9×9</a:t>
            </a:r>
            <a:r>
              <a:rPr lang="zh-CN" altLang="en-US" dirty="0"/>
              <a:t>，并且里面没有非法字符</a:t>
            </a:r>
            <a:r>
              <a:rPr lang="en-US" altLang="zh-CN" dirty="0"/>
              <a:t>(1-9)</a:t>
            </a:r>
          </a:p>
          <a:p>
            <a:r>
              <a:rPr lang="zh-CN" altLang="en-US" dirty="0"/>
              <a:t>记忆碎片</a:t>
            </a:r>
            <a:r>
              <a:rPr lang="en-US" altLang="zh-CN" dirty="0"/>
              <a:t>A</a:t>
            </a:r>
            <a:r>
              <a:rPr lang="zh-CN" altLang="en-US" dirty="0"/>
              <a:t>与原始矩阵</a:t>
            </a:r>
            <a:r>
              <a:rPr lang="en-US" altLang="zh-CN" dirty="0"/>
              <a:t>A</a:t>
            </a:r>
            <a:r>
              <a:rPr lang="zh-CN" altLang="en-US" dirty="0"/>
              <a:t>，非空位置的数字要完全相同</a:t>
            </a:r>
            <a:endParaRPr lang="en-US" altLang="zh-CN" dirty="0"/>
          </a:p>
          <a:p>
            <a:r>
              <a:rPr lang="zh-CN" altLang="en-US" dirty="0"/>
              <a:t>记忆碎片</a:t>
            </a:r>
            <a:r>
              <a:rPr lang="en-US" altLang="zh-CN" dirty="0"/>
              <a:t>A</a:t>
            </a:r>
            <a:r>
              <a:rPr lang="zh-CN" altLang="en-US" dirty="0"/>
              <a:t>的每一行</a:t>
            </a:r>
            <a:r>
              <a:rPr lang="en-US" altLang="zh-CN" dirty="0"/>
              <a:t>1-9</a:t>
            </a:r>
            <a:r>
              <a:rPr lang="zh-CN" altLang="en-US" dirty="0"/>
              <a:t>都无重复</a:t>
            </a:r>
            <a:endParaRPr lang="en-US" altLang="zh-CN" dirty="0"/>
          </a:p>
          <a:p>
            <a:r>
              <a:rPr lang="zh-CN" altLang="en-US" dirty="0"/>
              <a:t>记忆碎片</a:t>
            </a:r>
            <a:r>
              <a:rPr lang="en-US" altLang="zh-CN" dirty="0"/>
              <a:t>A</a:t>
            </a:r>
            <a:r>
              <a:rPr lang="zh-CN" altLang="en-US" dirty="0"/>
              <a:t>的每一列</a:t>
            </a:r>
            <a:r>
              <a:rPr lang="en-US" altLang="zh-CN" dirty="0"/>
              <a:t>1-9</a:t>
            </a:r>
            <a:r>
              <a:rPr lang="zh-CN" altLang="en-US" dirty="0"/>
              <a:t>都无重复</a:t>
            </a:r>
            <a:endParaRPr lang="en-US" altLang="zh-CN" dirty="0"/>
          </a:p>
          <a:p>
            <a:r>
              <a:rPr lang="zh-CN" altLang="en-US" dirty="0"/>
              <a:t>记忆碎片的每一个</a:t>
            </a:r>
            <a:r>
              <a:rPr lang="en-US" altLang="zh-CN" dirty="0"/>
              <a:t>3*3</a:t>
            </a:r>
            <a:r>
              <a:rPr lang="zh-CN" altLang="en-US" dirty="0"/>
              <a:t>的格子内，数字</a:t>
            </a:r>
            <a:r>
              <a:rPr lang="en-US" altLang="zh-CN" dirty="0"/>
              <a:t>1-9</a:t>
            </a:r>
            <a:r>
              <a:rPr lang="zh-CN" altLang="en-US" dirty="0"/>
              <a:t>无重复</a:t>
            </a:r>
          </a:p>
        </p:txBody>
      </p:sp>
    </p:spTree>
    <p:extLst>
      <p:ext uri="{BB962C8B-B14F-4D97-AF65-F5344CB8AC3E}">
        <p14:creationId xmlns:p14="http://schemas.microsoft.com/office/powerpoint/2010/main" val="127662994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30610" y="5353878"/>
            <a:ext cx="8675803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</a:rPr>
              <a:t>使用二进制的数据优化技巧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295" y="382116"/>
            <a:ext cx="5261321" cy="482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8825"/>
      </p:ext>
    </p:extLst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91B66B-E2D9-4515-8663-1A5899F62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模拟题，注意细节和边界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DD89746-1008-4E65-809B-AF79D4E2C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551" y="1544862"/>
            <a:ext cx="11020897" cy="448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94053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2483833" cy="824549"/>
          </a:xfrm>
        </p:spPr>
        <p:txBody>
          <a:bodyPr/>
          <a:lstStyle/>
          <a:p>
            <a:r>
              <a:rPr lang="zh-CN" altLang="en-US" dirty="0"/>
              <a:t>参考代码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3419261-F832-4515-B11B-D3417DFCF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1203" y="237770"/>
            <a:ext cx="6779312" cy="6512320"/>
          </a:xfrm>
          <a:prstGeom prst="rect">
            <a:avLst/>
          </a:prstGeom>
        </p:spPr>
      </p:pic>
      <p:pic>
        <p:nvPicPr>
          <p:cNvPr id="8" name="Picture 2" descr="1.png">
            <a:extLst>
              <a:ext uri="{FF2B5EF4-FFF2-40B4-BE49-F238E27FC236}">
                <a16:creationId xmlns:a16="http://schemas.microsoft.com/office/drawing/2014/main" id="{5942C864-2F41-4A53-83BA-883A024E7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05" y="1214719"/>
            <a:ext cx="2366681" cy="236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29866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E2181A-C98B-410B-8D73-192A0C1E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30" y="193187"/>
            <a:ext cx="9404723" cy="824549"/>
          </a:xfrm>
        </p:spPr>
        <p:txBody>
          <a:bodyPr/>
          <a:lstStyle/>
          <a:p>
            <a:r>
              <a:rPr lang="zh-CN" altLang="en-US" dirty="0"/>
              <a:t>判断每一行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28DDC85-57FA-4272-8D59-7544C7FB1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403"/>
          <a:stretch/>
        </p:blipFill>
        <p:spPr>
          <a:xfrm>
            <a:off x="3022570" y="2508627"/>
            <a:ext cx="6479000" cy="4261451"/>
          </a:xfrm>
          <a:prstGeom prst="rect">
            <a:avLst/>
          </a:prstGeom>
        </p:spPr>
      </p:pic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F1D58F1F-4BF8-4C6E-A640-21E6F156A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803" r="20857"/>
          <a:stretch/>
        </p:blipFill>
        <p:spPr>
          <a:xfrm>
            <a:off x="3022570" y="1143965"/>
            <a:ext cx="8244549" cy="1238433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</p:pic>
      <p:pic>
        <p:nvPicPr>
          <p:cNvPr id="6" name="Picture 4" descr="查看源图像">
            <a:extLst>
              <a:ext uri="{FF2B5EF4-FFF2-40B4-BE49-F238E27FC236}">
                <a16:creationId xmlns:a16="http://schemas.microsoft.com/office/drawing/2014/main" id="{84A212C7-8AA8-40FF-A4EB-459A6AF91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43" y="1143965"/>
            <a:ext cx="2327135" cy="24013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44038048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E2181A-C98B-410B-8D73-192A0C1E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44" y="169568"/>
            <a:ext cx="9685410" cy="824549"/>
          </a:xfrm>
        </p:spPr>
        <p:txBody>
          <a:bodyPr/>
          <a:lstStyle/>
          <a:p>
            <a:r>
              <a:rPr lang="zh-CN" altLang="en-US" dirty="0"/>
              <a:t>判断每一列</a:t>
            </a:r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F1D58F1F-4BF8-4C6E-A640-21E6F156A5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803" r="20857"/>
          <a:stretch/>
        </p:blipFill>
        <p:spPr>
          <a:xfrm>
            <a:off x="2806845" y="1106226"/>
            <a:ext cx="8244549" cy="1238433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2173A48-5D03-4900-8E8A-70C01A6F8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3322" y="2412861"/>
            <a:ext cx="6410763" cy="4407400"/>
          </a:xfrm>
          <a:prstGeom prst="rect">
            <a:avLst/>
          </a:prstGeom>
        </p:spPr>
      </p:pic>
      <p:pic>
        <p:nvPicPr>
          <p:cNvPr id="8" name="Picture 4" descr="查看源图像">
            <a:extLst>
              <a:ext uri="{FF2B5EF4-FFF2-40B4-BE49-F238E27FC236}">
                <a16:creationId xmlns:a16="http://schemas.microsoft.com/office/drawing/2014/main" id="{BA642ED5-6DC2-40D6-9ADC-AB2027A43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43" y="1143965"/>
            <a:ext cx="2327135" cy="24013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08495031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B993A-8FFC-45BD-B216-A6A6A0D2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92" y="217450"/>
            <a:ext cx="9404723" cy="824549"/>
          </a:xfrm>
        </p:spPr>
        <p:txBody>
          <a:bodyPr/>
          <a:lstStyle/>
          <a:p>
            <a:r>
              <a:rPr lang="zh-CN" altLang="en-US" sz="3600" dirty="0"/>
              <a:t>判断每一个宫格</a:t>
            </a:r>
            <a:r>
              <a:rPr lang="en-US" altLang="zh-CN" sz="3600" dirty="0"/>
              <a:t>(</a:t>
            </a:r>
            <a:r>
              <a:rPr lang="zh-CN" altLang="en-US" sz="3600" dirty="0"/>
              <a:t>使用偏移量计算</a:t>
            </a:r>
            <a:r>
              <a:rPr lang="en-US" altLang="zh-CN" sz="3600" dirty="0"/>
              <a:t>) M=3</a:t>
            </a:r>
            <a:r>
              <a:rPr lang="zh-CN" altLang="en-US" sz="3600" dirty="0"/>
              <a:t> </a:t>
            </a:r>
            <a:r>
              <a:rPr lang="en-US" altLang="zh-CN" sz="3600" dirty="0"/>
              <a:t>N=9</a:t>
            </a:r>
            <a:endParaRPr lang="zh-CN" altLang="en-US" sz="36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DFFDBA8-955C-49D8-9582-EAEEAD31E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2770" y="1287206"/>
            <a:ext cx="8335358" cy="54549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D35520-3D39-4FE3-866B-B0B20DBA9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92" y="1287206"/>
            <a:ext cx="2595281" cy="259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9350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9DDBA-C250-46F1-93E9-D9D40763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主函数参考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7793FE3-349A-4094-9DF3-DE0C12678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765431"/>
            <a:ext cx="11280909" cy="438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17696"/>
      </p:ext>
    </p:extLst>
  </p:cSld>
  <p:clrMapOvr>
    <a:masterClrMapping/>
  </p:clrMapOvr>
  <p:transition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1CA77E4-4BA1-4904-AD47-4B0E04D63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36752"/>
            <a:ext cx="9699873" cy="53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60696"/>
      </p:ext>
    </p:extLst>
  </p:cSld>
  <p:clrMapOvr>
    <a:masterClrMapping/>
  </p:clrMapOvr>
  <p:transition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35822" y="5499652"/>
            <a:ext cx="9582952" cy="104706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6000" dirty="0">
                <a:latin typeface="Microsoft YaHei UI" panose="020B0503020204020204" pitchFamily="34" charset="-122"/>
              </a:rPr>
              <a:t>例题</a:t>
            </a:r>
            <a:r>
              <a:rPr lang="en-US" altLang="zh-CN" sz="6000" dirty="0">
                <a:latin typeface="Microsoft YaHei UI" panose="020B0503020204020204" pitchFamily="34" charset="-122"/>
              </a:rPr>
              <a:t>2 </a:t>
            </a:r>
            <a:r>
              <a:rPr lang="zh-CN" altLang="en-US" sz="6000" dirty="0">
                <a:latin typeface="Microsoft YaHei UI" panose="020B0503020204020204" pitchFamily="34" charset="-122"/>
              </a:rPr>
              <a:t>寻找林克的回忆</a:t>
            </a:r>
            <a:r>
              <a:rPr lang="en-US" altLang="zh-CN" sz="6000" dirty="0">
                <a:latin typeface="Microsoft YaHei UI" panose="020B0503020204020204" pitchFamily="34" charset="-122"/>
              </a:rPr>
              <a:t>(1)</a:t>
            </a:r>
            <a:endParaRPr lang="zh-CN" altLang="zh-CN" sz="5400" dirty="0">
              <a:latin typeface="Microsoft YaHei UI" panose="020B0503020204020204" pitchFamily="34" charset="-122"/>
            </a:endParaRPr>
          </a:p>
        </p:txBody>
      </p:sp>
      <p:pic>
        <p:nvPicPr>
          <p:cNvPr id="7170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785" y="679449"/>
            <a:ext cx="8619025" cy="444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109707"/>
      </p:ext>
    </p:extLst>
  </p:cSld>
  <p:clrMapOvr>
    <a:masterClrMapping/>
  </p:clrMapOvr>
  <p:transition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寻找林克的回忆</a:t>
            </a:r>
            <a:r>
              <a:rPr lang="en-US" altLang="zh-CN" dirty="0"/>
              <a:t>(1)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>
                <a:effectLst/>
              </a:rPr>
              <a:t>为了找到百年沉睡的原因，寻回百年前与公主一起的记忆碎片，明白自己是谁，林克必须破解数独谜题。</a:t>
            </a:r>
          </a:p>
          <a:p>
            <a:r>
              <a:rPr lang="zh-CN" altLang="en-US" dirty="0">
                <a:effectLst/>
              </a:rPr>
              <a:t>林克需要在限定时间内，把</a:t>
            </a:r>
            <a:r>
              <a:rPr lang="en-US" altLang="zh-CN" dirty="0">
                <a:effectLst/>
              </a:rPr>
              <a:t>9×9</a:t>
            </a:r>
            <a:r>
              <a:rPr lang="zh-CN" altLang="en-US" dirty="0">
                <a:effectLst/>
              </a:rPr>
              <a:t>的数独补充完整，使得图中每行、每列、每个</a:t>
            </a:r>
            <a:r>
              <a:rPr lang="en-US" altLang="zh-CN" dirty="0">
                <a:effectLst/>
              </a:rPr>
              <a:t>3 × 3</a:t>
            </a:r>
            <a:r>
              <a:rPr lang="zh-CN" altLang="en-US" dirty="0">
                <a:effectLst/>
              </a:rPr>
              <a:t>的九宫格内数字</a:t>
            </a:r>
            <a:r>
              <a:rPr lang="en-US" altLang="zh-CN" dirty="0">
                <a:effectLst/>
              </a:rPr>
              <a:t>1~9</a:t>
            </a:r>
            <a:r>
              <a:rPr lang="zh-CN" altLang="en-US" dirty="0">
                <a:effectLst/>
              </a:rPr>
              <a:t>均恰好出现一次。</a:t>
            </a:r>
          </a:p>
          <a:p>
            <a:r>
              <a:rPr lang="zh-CN" altLang="en-US" dirty="0">
                <a:effectLst/>
              </a:rPr>
              <a:t>林克需要寻回失去的记忆碎片，你，作为林克的朋友，需要帮忙林克寻回</a:t>
            </a:r>
            <a:r>
              <a:rPr lang="en-US" altLang="zh-CN" dirty="0">
                <a:effectLst/>
              </a:rPr>
              <a:t>9×9</a:t>
            </a:r>
            <a:r>
              <a:rPr lang="zh-CN" altLang="en-US" dirty="0">
                <a:effectLst/>
              </a:rPr>
              <a:t>棋盘中失去的数字。</a:t>
            </a:r>
          </a:p>
          <a:p>
            <a:r>
              <a:rPr lang="zh-CN" altLang="en-US" dirty="0">
                <a:effectLst/>
              </a:rPr>
              <a:t>或许有一天，林克也能帮助你，寻回关于你是谁，你从哪里来的记忆碎片。</a:t>
            </a:r>
          </a:p>
          <a:p>
            <a:r>
              <a:rPr lang="zh-CN" altLang="en-US" dirty="0">
                <a:effectLst/>
              </a:rPr>
              <a:t>这是数独试炼</a:t>
            </a:r>
            <a:r>
              <a:rPr lang="en-US" altLang="zh-CN" dirty="0">
                <a:effectLst/>
              </a:rPr>
              <a:t>I</a:t>
            </a:r>
            <a:r>
              <a:rPr lang="zh-CN" altLang="en-US" dirty="0">
                <a:effectLst/>
              </a:rPr>
              <a:t>（解密成功可以解锁林克前</a:t>
            </a:r>
            <a:r>
              <a:rPr lang="en-US" altLang="zh-CN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25%</a:t>
            </a:r>
            <a:r>
              <a:rPr lang="zh-CN" altLang="en-US" dirty="0">
                <a:effectLst/>
              </a:rPr>
              <a:t>的记忆碎片）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30521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寻找一种可行的数独解法即可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7954"/>
          <a:stretch/>
        </p:blipFill>
        <p:spPr>
          <a:xfrm>
            <a:off x="1462882" y="1307352"/>
            <a:ext cx="2909093" cy="49564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866" y="1307352"/>
            <a:ext cx="3067847" cy="496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118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044930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zh-CN" altLang="en-US" sz="6000" dirty="0"/>
              <a:t>二进制优化</a:t>
            </a:r>
            <a:endParaRPr lang="zh-CN" sz="60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9229817"/>
              </p:ext>
            </p:extLst>
          </p:nvPr>
        </p:nvGraphicFramePr>
        <p:xfrm>
          <a:off x="758910" y="1685310"/>
          <a:ext cx="9839136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1433326"/>
      </p:ext>
    </p:extLst>
  </p:cSld>
  <p:clrMapOvr>
    <a:masterClrMapping/>
  </p:clrMapOvr>
  <p:transition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69"/>
            <a:ext cx="9404723" cy="1427257"/>
          </a:xfrm>
        </p:spPr>
        <p:txBody>
          <a:bodyPr/>
          <a:lstStyle/>
          <a:p>
            <a:pPr algn="ctr"/>
            <a:r>
              <a:rPr lang="zh-CN" altLang="en-US" dirty="0"/>
              <a:t>数独的坐标（</a:t>
            </a:r>
            <a:r>
              <a:rPr lang="en-US" altLang="zh-CN" dirty="0"/>
              <a:t>0-8</a:t>
            </a:r>
            <a:r>
              <a:rPr lang="zh-CN" altLang="en-US" dirty="0"/>
              <a:t>）</a:t>
            </a:r>
            <a:br>
              <a:rPr lang="en-US" altLang="zh-CN" dirty="0"/>
            </a:br>
            <a:r>
              <a:rPr lang="zh-CN" altLang="en-US" sz="2800" dirty="0"/>
              <a:t>以点</a:t>
            </a:r>
            <a:r>
              <a:rPr lang="en-US" altLang="zh-CN" sz="2800" dirty="0"/>
              <a:t>(7,7)</a:t>
            </a:r>
            <a:r>
              <a:rPr lang="zh-CN" altLang="en-US" sz="2800" dirty="0"/>
              <a:t>的坐标表示为行</a:t>
            </a:r>
            <a:r>
              <a:rPr lang="en-US" altLang="zh-CN" sz="2800" dirty="0"/>
              <a:t>7</a:t>
            </a:r>
            <a:r>
              <a:rPr lang="zh-CN" altLang="en-US" sz="2800" dirty="0"/>
              <a:t>，列</a:t>
            </a:r>
            <a:r>
              <a:rPr lang="en-US" altLang="zh-CN" sz="2800" dirty="0"/>
              <a:t>7</a:t>
            </a:r>
            <a:r>
              <a:rPr lang="zh-CN" altLang="en-US" sz="2800" dirty="0"/>
              <a:t>，宫</a:t>
            </a:r>
            <a:r>
              <a:rPr lang="en-US" altLang="zh-CN" sz="2800" dirty="0"/>
              <a:t>(2,2)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882" y="1806215"/>
            <a:ext cx="8578059" cy="481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60720"/>
      </p:ext>
    </p:extLst>
  </p:cSld>
  <p:clrMapOvr>
    <a:masterClrMapping/>
  </p:clrMapOvr>
  <p:transition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A1D7E-C89C-4109-A2BD-A97C5D005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方法一：暴搜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0C2065-2956-45E5-B3D1-248D721A5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从左上角位置</a:t>
            </a:r>
            <a:r>
              <a:rPr lang="en-US" altLang="zh-CN" dirty="0"/>
              <a:t>(0,0)</a:t>
            </a:r>
            <a:r>
              <a:rPr lang="zh-CN" altLang="en-US" dirty="0"/>
              <a:t>开始</a:t>
            </a:r>
            <a:endParaRPr lang="en-US" altLang="zh-CN" dirty="0"/>
          </a:p>
          <a:p>
            <a:pPr lvl="1"/>
            <a:r>
              <a:rPr lang="zh-CN" altLang="en-US" dirty="0"/>
              <a:t>如果当前格</a:t>
            </a:r>
            <a:r>
              <a:rPr lang="en-US" altLang="zh-CN" dirty="0"/>
              <a:t>a(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  <a:r>
              <a:rPr lang="zh-CN" altLang="en-US" dirty="0"/>
              <a:t>为</a:t>
            </a:r>
            <a:r>
              <a:rPr lang="en-US" altLang="zh-CN" dirty="0"/>
              <a:t>0</a:t>
            </a:r>
            <a:r>
              <a:rPr lang="zh-CN" altLang="en-US" dirty="0"/>
              <a:t>，那么分别按 行、列、宫的数字找到一个可以填的数字</a:t>
            </a:r>
            <a:r>
              <a:rPr lang="en-US" altLang="zh-CN" dirty="0">
                <a:solidFill>
                  <a:srgbClr val="FF0000"/>
                </a:solidFill>
              </a:rPr>
              <a:t>t</a:t>
            </a:r>
            <a:r>
              <a:rPr lang="zh-CN" altLang="en-US" dirty="0"/>
              <a:t>填上，如果当前格为数字</a:t>
            </a:r>
            <a:r>
              <a:rPr lang="en-US" altLang="zh-CN" dirty="0"/>
              <a:t>1-9</a:t>
            </a:r>
            <a:r>
              <a:rPr lang="zh-CN" altLang="en-US" dirty="0"/>
              <a:t>，直接跳过该格</a:t>
            </a:r>
            <a:endParaRPr lang="en-US" altLang="zh-CN" dirty="0"/>
          </a:p>
          <a:p>
            <a:pPr lvl="1"/>
            <a:r>
              <a:rPr lang="zh-CN" altLang="en-US" dirty="0"/>
              <a:t>位置更新：如果</a:t>
            </a:r>
            <a:r>
              <a:rPr lang="en-US" altLang="zh-CN" dirty="0"/>
              <a:t>y&gt;8</a:t>
            </a:r>
            <a:r>
              <a:rPr lang="zh-CN" altLang="en-US" dirty="0"/>
              <a:t>，则搜索</a:t>
            </a:r>
            <a:r>
              <a:rPr lang="en-US" altLang="zh-CN" dirty="0" err="1"/>
              <a:t>dfs</a:t>
            </a:r>
            <a:r>
              <a:rPr lang="en-US" altLang="zh-CN" dirty="0"/>
              <a:t>(x+1,0),</a:t>
            </a:r>
            <a:r>
              <a:rPr lang="zh-CN" altLang="en-US" dirty="0"/>
              <a:t>否则深搜</a:t>
            </a:r>
            <a:r>
              <a:rPr lang="en-US" altLang="zh-CN" dirty="0" err="1"/>
              <a:t>dfs</a:t>
            </a:r>
            <a:r>
              <a:rPr lang="en-US" altLang="zh-CN" dirty="0"/>
              <a:t>(x,y+1)</a:t>
            </a:r>
          </a:p>
          <a:p>
            <a:pPr lvl="1"/>
            <a:r>
              <a:rPr lang="zh-CN" altLang="en-US" dirty="0"/>
              <a:t>如果</a:t>
            </a:r>
            <a:r>
              <a:rPr lang="en-US" altLang="zh-CN" dirty="0"/>
              <a:t>x&gt;8,</a:t>
            </a:r>
            <a:r>
              <a:rPr lang="zh-CN" altLang="en-US" dirty="0"/>
              <a:t>则返回一组解。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753875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>
                <a:solidFill>
                  <a:srgbClr val="FF0000"/>
                </a:solidFill>
                <a:highlight>
                  <a:srgbClr val="FFFF00"/>
                </a:highlight>
              </a:rPr>
              <a:t>st</a:t>
            </a:r>
            <a:r>
              <a:rPr lang="en-US" altLang="zh-CN" sz="32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zh-CN" altLang="en-US" sz="3200" dirty="0">
                <a:solidFill>
                  <a:srgbClr val="FF0000"/>
                </a:solidFill>
                <a:highlight>
                  <a:srgbClr val="FFFF00"/>
                </a:highlight>
              </a:rPr>
              <a:t>系列矩阵</a:t>
            </a:r>
            <a:r>
              <a:rPr lang="zh-CN" altLang="en-US" sz="3200" dirty="0"/>
              <a:t>：记录行，列，宫内</a:t>
            </a:r>
            <a:r>
              <a:rPr lang="en-US" altLang="zh-CN" sz="3200" dirty="0"/>
              <a:t>1-9</a:t>
            </a:r>
            <a:r>
              <a:rPr lang="zh-CN" altLang="en-US" sz="3200" dirty="0"/>
              <a:t>数字是否有重复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6CC7B91-693B-4A59-800C-3F3FCCB80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423028"/>
            <a:ext cx="10716519" cy="441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8663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E05CA9-ACD6-443E-9C89-6DBC8AE28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状态矩阵初始化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A77707D-0688-4701-B024-53964EC345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088" y="1295400"/>
            <a:ext cx="9725476" cy="507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7039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BE616-E040-4335-835B-26C895B2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状态矩阵初始化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F7CA2CD-D654-4BF2-8B15-9277901A3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92307"/>
            <a:ext cx="9404722" cy="549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2313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503712-1A06-48AD-A5A9-E24E338A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从左到右，从上到下逐格搜索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A832B77-BAAC-4851-A505-1DA40AD58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217813"/>
            <a:ext cx="9590691" cy="548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25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8C31E-A869-453E-8B60-FB8F0F4F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深搜与回溯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BB63476-B7D1-453E-ACC4-98AB346BD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195495"/>
            <a:ext cx="9713521" cy="555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410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779D7B4-F9D0-4827-857C-70AA8ED11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15788"/>
            <a:ext cx="9803406" cy="54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9109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25662" y="5570772"/>
            <a:ext cx="9582952" cy="104706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5400" dirty="0">
                <a:latin typeface="Microsoft YaHei UI" panose="020B0503020204020204" pitchFamily="34" charset="-122"/>
              </a:rPr>
              <a:t>例题</a:t>
            </a:r>
            <a:r>
              <a:rPr lang="en-US" altLang="zh-CN" sz="5400" dirty="0">
                <a:latin typeface="Microsoft YaHei UI" panose="020B0503020204020204" pitchFamily="34" charset="-122"/>
              </a:rPr>
              <a:t>3 </a:t>
            </a:r>
            <a:r>
              <a:rPr lang="zh-CN" altLang="en-US" sz="5400" dirty="0">
                <a:latin typeface="Microsoft YaHei UI" panose="020B0503020204020204" pitchFamily="34" charset="-122"/>
              </a:rPr>
              <a:t>寻找林克的回忆</a:t>
            </a:r>
            <a:r>
              <a:rPr lang="en-US" altLang="zh-CN" sz="5400" dirty="0">
                <a:latin typeface="Microsoft YaHei UI" panose="020B0503020204020204" pitchFamily="34" charset="-122"/>
              </a:rPr>
              <a:t>(2)</a:t>
            </a:r>
            <a:endParaRPr lang="zh-CN" altLang="zh-CN" sz="4800" dirty="0">
              <a:latin typeface="Microsoft YaHei UI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 rotWithShape="1">
          <a:blip r:embed="rId2"/>
          <a:srcRect t="1562"/>
          <a:stretch/>
        </p:blipFill>
        <p:spPr>
          <a:xfrm>
            <a:off x="1824873" y="583096"/>
            <a:ext cx="8060294" cy="475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94077"/>
      </p:ext>
    </p:extLst>
  </p:cSld>
  <p:clrMapOvr>
    <a:masterClrMapping/>
  </p:clrMapOvr>
  <p:transition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latin typeface="Microsoft YaHei UI" panose="020B0503020204020204" pitchFamily="34" charset="-122"/>
              </a:rPr>
              <a:t>寻找林克的回忆</a:t>
            </a:r>
            <a:r>
              <a:rPr lang="en-US" altLang="zh-CN" sz="4400" dirty="0">
                <a:latin typeface="Microsoft YaHei UI" panose="020B0503020204020204" pitchFamily="34" charset="-122"/>
              </a:rPr>
              <a:t>(2)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为了找到百年沉睡的原因，寻回百年前与公主一起的记忆碎片，明白自己是谁，林克必须破解数独谜题：</a:t>
            </a:r>
          </a:p>
          <a:p>
            <a:r>
              <a:rPr lang="zh-CN" altLang="en-US" dirty="0"/>
              <a:t>林克需要在限定时间内，把</a:t>
            </a:r>
            <a:r>
              <a:rPr lang="en-US" altLang="zh-CN" dirty="0"/>
              <a:t>9×9</a:t>
            </a:r>
            <a:r>
              <a:rPr lang="zh-CN" altLang="en-US" dirty="0"/>
              <a:t>的数独补充完整，使得图中每行、每列、每个</a:t>
            </a:r>
            <a:r>
              <a:rPr lang="en-US" altLang="zh-CN" dirty="0"/>
              <a:t>3 × 3</a:t>
            </a:r>
            <a:r>
              <a:rPr lang="zh-CN" altLang="en-US" dirty="0"/>
              <a:t>的九宫格内数字</a:t>
            </a:r>
            <a:r>
              <a:rPr lang="en-US" altLang="zh-CN" dirty="0"/>
              <a:t>1~9</a:t>
            </a:r>
            <a:r>
              <a:rPr lang="zh-CN" altLang="en-US" dirty="0"/>
              <a:t>均恰好出现一次。</a:t>
            </a:r>
          </a:p>
          <a:p>
            <a:r>
              <a:rPr lang="zh-CN" altLang="en-US" dirty="0"/>
              <a:t>林克需要寻回失去的记忆碎片，你，作为林克的朋友，需要帮忙林克寻回</a:t>
            </a:r>
            <a:r>
              <a:rPr lang="en-US" altLang="zh-CN" dirty="0"/>
              <a:t>9×9</a:t>
            </a:r>
            <a:r>
              <a:rPr lang="zh-CN" altLang="en-US" dirty="0"/>
              <a:t>棋盘中失去的数字。</a:t>
            </a:r>
          </a:p>
          <a:p>
            <a:r>
              <a:rPr lang="zh-CN" altLang="en-US" dirty="0"/>
              <a:t>或许有一天，林克也能帮助你，寻回关于你是谁，你从哪里来的记忆碎片。</a:t>
            </a:r>
          </a:p>
          <a:p>
            <a:r>
              <a:rPr lang="zh-CN" altLang="en-US" b="1" dirty="0">
                <a:solidFill>
                  <a:srgbClr val="FF0000"/>
                </a:solidFill>
                <a:effectLst/>
              </a:rPr>
              <a:t>这是数独试炼</a:t>
            </a:r>
            <a:r>
              <a:rPr lang="en-US" altLang="zh-CN" b="1" dirty="0">
                <a:solidFill>
                  <a:srgbClr val="FF0000"/>
                </a:solidFill>
                <a:effectLst/>
              </a:rPr>
              <a:t>II</a:t>
            </a:r>
            <a:r>
              <a:rPr lang="zh-CN" altLang="en-US" b="1" dirty="0">
                <a:solidFill>
                  <a:srgbClr val="FF0000"/>
                </a:solidFill>
                <a:effectLst/>
              </a:rPr>
              <a:t>（解密成功可以解锁林克</a:t>
            </a:r>
            <a:r>
              <a:rPr lang="en-US" altLang="zh-CN" b="1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25%</a:t>
            </a:r>
            <a:r>
              <a:rPr lang="zh-CN" altLang="en-US" b="1" dirty="0">
                <a:solidFill>
                  <a:srgbClr val="FF0000"/>
                </a:solidFill>
                <a:effectLst/>
              </a:rPr>
              <a:t>的记忆碎片）</a:t>
            </a:r>
          </a:p>
        </p:txBody>
      </p:sp>
    </p:spTree>
    <p:extLst>
      <p:ext uri="{BB962C8B-B14F-4D97-AF65-F5344CB8AC3E}">
        <p14:creationId xmlns:p14="http://schemas.microsoft.com/office/powerpoint/2010/main" val="1691018041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基本概念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 marR="5080">
              <a:lnSpc>
                <a:spcPct val="100000"/>
              </a:lnSpc>
            </a:pPr>
            <a:r>
              <a:rPr lang="zh-CN" altLang="en-US" spc="-5" dirty="0">
                <a:latin typeface="微软雅黑"/>
                <a:cs typeface="微软雅黑"/>
              </a:rPr>
              <a:t>用于对整数类型</a:t>
            </a:r>
            <a:r>
              <a:rPr lang="zh-CN" altLang="en-US" spc="-20" dirty="0">
                <a:latin typeface="微软雅黑"/>
                <a:cs typeface="微软雅黑"/>
              </a:rPr>
              <a:t>（</a:t>
            </a:r>
            <a:r>
              <a:rPr lang="en-US" altLang="zh-CN" spc="-20" dirty="0" err="1">
                <a:latin typeface="微软雅黑"/>
                <a:cs typeface="微软雅黑"/>
              </a:rPr>
              <a:t>int,char</a:t>
            </a:r>
            <a:r>
              <a:rPr lang="en-US" altLang="zh-CN" spc="-20" dirty="0">
                <a:latin typeface="微软雅黑"/>
                <a:cs typeface="微软雅黑"/>
              </a:rPr>
              <a:t>,</a:t>
            </a:r>
            <a:r>
              <a:rPr lang="en-US" altLang="zh-CN" spc="20" dirty="0">
                <a:latin typeface="微软雅黑"/>
                <a:cs typeface="微软雅黑"/>
              </a:rPr>
              <a:t> </a:t>
            </a:r>
            <a:r>
              <a:rPr lang="en-US" altLang="zh-CN" spc="-10" dirty="0">
                <a:latin typeface="微软雅黑"/>
                <a:cs typeface="微软雅黑"/>
              </a:rPr>
              <a:t>long</a:t>
            </a:r>
            <a:r>
              <a:rPr lang="en-US" altLang="zh-CN" dirty="0">
                <a:latin typeface="微软雅黑"/>
                <a:cs typeface="微软雅黑"/>
              </a:rPr>
              <a:t> </a:t>
            </a:r>
            <a:r>
              <a:rPr lang="zh-CN" altLang="en-US" spc="-5" dirty="0">
                <a:latin typeface="微软雅黑"/>
                <a:cs typeface="微软雅黑"/>
              </a:rPr>
              <a:t>等）变量中的</a:t>
            </a:r>
            <a:r>
              <a:rPr lang="zh-CN" altLang="en-US" spc="-5" dirty="0">
                <a:solidFill>
                  <a:srgbClr val="FF0000"/>
                </a:solidFill>
                <a:latin typeface="微软雅黑"/>
                <a:cs typeface="微软雅黑"/>
              </a:rPr>
              <a:t>某一</a:t>
            </a:r>
            <a:r>
              <a:rPr lang="zh-CN" altLang="en-US" spc="-10" dirty="0">
                <a:solidFill>
                  <a:srgbClr val="FF0000"/>
                </a:solidFill>
                <a:latin typeface="微软雅黑"/>
                <a:cs typeface="微软雅黑"/>
              </a:rPr>
              <a:t>位</a:t>
            </a:r>
            <a:r>
              <a:rPr lang="en-US" altLang="zh-CN" spc="-5" dirty="0">
                <a:latin typeface="微软雅黑"/>
                <a:cs typeface="微软雅黑"/>
              </a:rPr>
              <a:t>(bit)</a:t>
            </a:r>
            <a:r>
              <a:rPr lang="zh-CN" altLang="en-US" spc="-5" dirty="0">
                <a:latin typeface="微软雅黑"/>
                <a:cs typeface="微软雅黑"/>
              </a:rPr>
              <a:t>，  或者</a:t>
            </a:r>
            <a:r>
              <a:rPr lang="zh-CN" altLang="en-US" spc="-5" dirty="0">
                <a:solidFill>
                  <a:srgbClr val="FF0000"/>
                </a:solidFill>
                <a:latin typeface="微软雅黑"/>
                <a:cs typeface="微软雅黑"/>
              </a:rPr>
              <a:t>若干位</a:t>
            </a:r>
            <a:r>
              <a:rPr lang="zh-CN" altLang="en-US" spc="-5" dirty="0">
                <a:latin typeface="微软雅黑"/>
                <a:cs typeface="微软雅黑"/>
              </a:rPr>
              <a:t>进行操作。比如</a:t>
            </a:r>
            <a:r>
              <a:rPr lang="en-US" altLang="zh-CN" spc="-5" dirty="0">
                <a:latin typeface="微软雅黑"/>
                <a:cs typeface="微软雅黑"/>
              </a:rPr>
              <a:t>:</a:t>
            </a:r>
            <a:endParaRPr lang="zh-CN" altLang="en-US" dirty="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lang="zh-CN" altLang="en-US" sz="1800" dirty="0">
              <a:latin typeface="微软雅黑"/>
              <a:cs typeface="微软雅黑"/>
            </a:endParaRPr>
          </a:p>
          <a:p>
            <a:pPr marL="306705" indent="-294640">
              <a:lnSpc>
                <a:spcPct val="100000"/>
              </a:lnSpc>
              <a:buAutoNum type="arabicParenR"/>
              <a:tabLst>
                <a:tab pos="307340" algn="l"/>
              </a:tabLst>
            </a:pPr>
            <a:r>
              <a:rPr lang="zh-CN" altLang="en-US" spc="-5" dirty="0">
                <a:latin typeface="微软雅黑"/>
                <a:cs typeface="微软雅黑"/>
              </a:rPr>
              <a:t>判断某一位是否为</a:t>
            </a:r>
            <a:r>
              <a:rPr lang="en-US" altLang="zh-CN" spc="-5" dirty="0">
                <a:latin typeface="微软雅黑"/>
                <a:cs typeface="微软雅黑"/>
              </a:rPr>
              <a:t>1</a:t>
            </a:r>
            <a:endParaRPr lang="zh-CN" altLang="en-US" dirty="0">
              <a:latin typeface="微软雅黑"/>
              <a:cs typeface="微软雅黑"/>
            </a:endParaRPr>
          </a:p>
          <a:p>
            <a:pPr marL="306705" indent="-294640">
              <a:lnSpc>
                <a:spcPct val="100000"/>
              </a:lnSpc>
              <a:buAutoNum type="arabicParenR"/>
              <a:tabLst>
                <a:tab pos="307340" algn="l"/>
              </a:tabLst>
            </a:pPr>
            <a:r>
              <a:rPr lang="zh-CN" altLang="en-US" spc="-5" dirty="0">
                <a:latin typeface="微软雅黑"/>
                <a:cs typeface="微软雅黑"/>
              </a:rPr>
              <a:t>只改变其中某一位，而保持其他位都</a:t>
            </a:r>
            <a:r>
              <a:rPr lang="zh-CN" altLang="en-US" dirty="0">
                <a:latin typeface="微软雅黑"/>
                <a:cs typeface="微软雅黑"/>
              </a:rPr>
              <a:t>不</a:t>
            </a:r>
            <a:r>
              <a:rPr lang="zh-CN" altLang="en-US" spc="-5" dirty="0">
                <a:latin typeface="微软雅黑"/>
                <a:cs typeface="微软雅黑"/>
              </a:rPr>
              <a:t>变。</a:t>
            </a:r>
            <a:endParaRPr lang="en-US" altLang="zh-CN" spc="-5" dirty="0">
              <a:latin typeface="微软雅黑"/>
              <a:cs typeface="微软雅黑"/>
            </a:endParaRPr>
          </a:p>
          <a:p>
            <a:pPr marL="306705" indent="-294640">
              <a:lnSpc>
                <a:spcPct val="100000"/>
              </a:lnSpc>
              <a:buFont typeface="Wingdings 3" charset="2"/>
              <a:buAutoNum type="arabicParenR"/>
              <a:tabLst>
                <a:tab pos="307340" algn="l"/>
              </a:tabLst>
            </a:pPr>
            <a:r>
              <a:rPr lang="en-US" altLang="zh-CN" spc="-5" dirty="0">
                <a:latin typeface="微软雅黑"/>
                <a:cs typeface="微软雅黑"/>
              </a:rPr>
              <a:t>C/C++</a:t>
            </a:r>
            <a:r>
              <a:rPr lang="zh-CN" altLang="en-US" spc="-5" dirty="0">
                <a:latin typeface="微软雅黑"/>
                <a:cs typeface="微软雅黑"/>
              </a:rPr>
              <a:t>语言提供了</a:t>
            </a:r>
            <a:r>
              <a:rPr lang="zh-CN" altLang="en-US" spc="-5" dirty="0">
                <a:solidFill>
                  <a:srgbClr val="FF0000"/>
                </a:solidFill>
                <a:latin typeface="微软雅黑"/>
                <a:cs typeface="微软雅黑"/>
              </a:rPr>
              <a:t>六种位运算</a:t>
            </a:r>
            <a:r>
              <a:rPr lang="zh-CN" altLang="en-US" spc="5" dirty="0">
                <a:solidFill>
                  <a:srgbClr val="FF0000"/>
                </a:solidFill>
                <a:latin typeface="微软雅黑"/>
                <a:cs typeface="微软雅黑"/>
              </a:rPr>
              <a:t>符</a:t>
            </a:r>
            <a:r>
              <a:rPr lang="zh-CN" altLang="en-US" spc="-5" dirty="0">
                <a:latin typeface="微软雅黑"/>
                <a:cs typeface="微软雅黑"/>
              </a:rPr>
              <a:t>来进</a:t>
            </a:r>
            <a:r>
              <a:rPr lang="zh-CN" altLang="en-US" dirty="0">
                <a:latin typeface="微软雅黑"/>
                <a:cs typeface="微软雅黑"/>
              </a:rPr>
              <a:t>行</a:t>
            </a:r>
            <a:r>
              <a:rPr lang="zh-CN" altLang="en-US" spc="-5" dirty="0">
                <a:latin typeface="微软雅黑"/>
                <a:cs typeface="微软雅黑"/>
              </a:rPr>
              <a:t>位运</a:t>
            </a:r>
            <a:r>
              <a:rPr lang="zh-CN" altLang="en-US" dirty="0">
                <a:latin typeface="微软雅黑"/>
                <a:cs typeface="微软雅黑"/>
              </a:rPr>
              <a:t>算</a:t>
            </a:r>
            <a:r>
              <a:rPr lang="zh-CN" altLang="en-US" spc="-5" dirty="0">
                <a:latin typeface="微软雅黑"/>
                <a:cs typeface="微软雅黑"/>
              </a:rPr>
              <a:t>操作</a:t>
            </a:r>
            <a:endParaRPr lang="zh-CN" altLang="en-US" dirty="0">
              <a:latin typeface="微软雅黑"/>
              <a:cs typeface="微软雅黑"/>
            </a:endParaRPr>
          </a:p>
          <a:p>
            <a:pPr marL="306705" indent="-294640">
              <a:lnSpc>
                <a:spcPct val="100000"/>
              </a:lnSpc>
              <a:buAutoNum type="arabicParenR"/>
              <a:tabLst>
                <a:tab pos="307340" algn="l"/>
              </a:tabLst>
            </a:pPr>
            <a:endParaRPr lang="zh-CN" altLang="en-US" dirty="0">
              <a:latin typeface="微软雅黑"/>
              <a:cs typeface="微软雅黑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8839823"/>
      </p:ext>
    </p:extLst>
  </p:cSld>
  <p:clrMapOvr>
    <a:masterClrMapping/>
  </p:clrMapOvr>
  <p:transition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数据增强，需要优化！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3830" y="1321592"/>
            <a:ext cx="7463634" cy="23421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829" y="3765848"/>
            <a:ext cx="7481359" cy="259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5280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90289" y="5357282"/>
            <a:ext cx="8830375" cy="1289177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5400" dirty="0">
                <a:latin typeface="Microsoft YaHei UI" panose="020B0503020204020204" pitchFamily="34" charset="-122"/>
              </a:rPr>
              <a:t>剪枝</a:t>
            </a:r>
            <a:br>
              <a:rPr lang="en-US" altLang="zh-CN" dirty="0">
                <a:latin typeface="Microsoft YaHei UI" panose="020B0503020204020204" pitchFamily="34" charset="-122"/>
              </a:rPr>
            </a:br>
            <a:r>
              <a:rPr lang="en-US" altLang="zh-CN" sz="2400" dirty="0">
                <a:latin typeface="Microsoft YaHei UI" panose="020B0503020204020204" pitchFamily="34" charset="-122"/>
              </a:rPr>
              <a:t>P102《</a:t>
            </a:r>
            <a:r>
              <a:rPr lang="zh-CN" altLang="en-US" sz="2400" dirty="0">
                <a:latin typeface="Microsoft YaHei UI" panose="020B0503020204020204" pitchFamily="34" charset="-122"/>
              </a:rPr>
              <a:t>算法竞赛进阶指南</a:t>
            </a:r>
            <a:r>
              <a:rPr lang="en-US" altLang="zh-CN" sz="2400" dirty="0">
                <a:latin typeface="Microsoft YaHei UI" panose="020B0503020204020204" pitchFamily="34" charset="-122"/>
              </a:rPr>
              <a:t>》</a:t>
            </a:r>
            <a:endParaRPr lang="zh-CN" altLang="zh-CN" sz="3600" dirty="0">
              <a:latin typeface="Microsoft YaHei U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9A528D-99A6-4164-970E-2D21E1D0E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88" y="522025"/>
            <a:ext cx="8830375" cy="473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60332"/>
      </p:ext>
    </p:extLst>
  </p:cSld>
  <p:clrMapOvr>
    <a:masterClrMapping/>
  </p:clrMapOvr>
  <p:transition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7D745B-517B-4661-8FF4-C0BCE349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几种常见的剪枝策略</a:t>
            </a:r>
            <a:r>
              <a:rPr lang="en-US" altLang="zh-CN" dirty="0"/>
              <a:t>P104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18FC2F8-5EFA-4F56-A961-85D524641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72" y="1447800"/>
            <a:ext cx="9596398" cy="489037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优化搜索顺序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排除等效冗余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可行性剪枝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最优性剪枝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287317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EBAD8-2308-4E99-8D36-E0425812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回忆</a:t>
            </a:r>
            <a:r>
              <a:rPr lang="en-US" altLang="zh-CN" dirty="0"/>
              <a:t>(2)</a:t>
            </a:r>
            <a:r>
              <a:rPr lang="zh-CN" altLang="en-US" dirty="0"/>
              <a:t>采用的剪枝与优化技巧</a:t>
            </a:r>
            <a:r>
              <a:rPr lang="en-US" altLang="zh-CN" dirty="0"/>
              <a:t>(P103)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FCCC26-826A-4918-8C8F-B47F78871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优化搜索顺序</a:t>
            </a:r>
            <a:endParaRPr lang="en-US" altLang="zh-CN" dirty="0"/>
          </a:p>
          <a:p>
            <a:pPr marL="914400" lvl="1" indent="-514350"/>
            <a:r>
              <a:rPr lang="zh-CN" altLang="en-US" dirty="0"/>
              <a:t>优先选择能填数字最少的位置</a:t>
            </a:r>
            <a:br>
              <a:rPr lang="en-US" altLang="zh-CN" dirty="0"/>
            </a:br>
            <a:r>
              <a:rPr lang="zh-CN" altLang="en-US" dirty="0"/>
              <a:t>（优化深搜的起点，减少搜索树的宽度）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可行性剪枝</a:t>
            </a:r>
            <a:endParaRPr lang="en-US" altLang="zh-CN" dirty="0"/>
          </a:p>
          <a:p>
            <a:pPr marL="914400" lvl="1" indent="-514350"/>
            <a:r>
              <a:rPr lang="zh-CN" altLang="en-US" dirty="0"/>
              <a:t>某个位置无数可填就回溯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对每棵树采用位运算进行</a:t>
            </a:r>
            <a:r>
              <a:rPr lang="zh-CN" altLang="en-US" dirty="0">
                <a:solidFill>
                  <a:srgbClr val="FF0000"/>
                </a:solidFill>
              </a:rPr>
              <a:t>“常数优化”</a:t>
            </a:r>
          </a:p>
        </p:txBody>
      </p:sp>
    </p:spTree>
    <p:extLst>
      <p:ext uri="{BB962C8B-B14F-4D97-AF65-F5344CB8AC3E}">
        <p14:creationId xmlns:p14="http://schemas.microsoft.com/office/powerpoint/2010/main" val="240091656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10634-A240-4265-B19E-F3B2EF8FC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优化搜索顺序</a:t>
            </a:r>
            <a:r>
              <a:rPr lang="en-US" altLang="zh-CN" dirty="0"/>
              <a:t>:</a:t>
            </a:r>
            <a:r>
              <a:rPr lang="zh-CN" altLang="en-US" dirty="0"/>
              <a:t>选取可填数最少的格先填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AB3D2FB-9FFB-499D-9E85-8ED94FD9A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31119"/>
            <a:ext cx="9853917" cy="528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0599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34BFCA-FE57-4EAE-ABCA-9C7E75F9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位运算之</a:t>
            </a:r>
            <a:r>
              <a:rPr lang="zh-CN" altLang="en-US" dirty="0">
                <a:solidFill>
                  <a:srgbClr val="FF0000"/>
                </a:solidFill>
              </a:rPr>
              <a:t>常数优化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E04910-2FAA-428F-97D5-2E53A87F7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对于每行、每列、每宫，分别用一个</a:t>
            </a:r>
            <a:r>
              <a:rPr lang="en-US" altLang="zh-CN" dirty="0"/>
              <a:t>9</a:t>
            </a:r>
            <a:r>
              <a:rPr lang="zh-CN" altLang="en-US" dirty="0"/>
              <a:t>位的二进制</a:t>
            </a:r>
            <a:r>
              <a:rPr lang="en-US" altLang="zh-CN" dirty="0"/>
              <a:t>(</a:t>
            </a:r>
            <a:r>
              <a:rPr lang="zh-CN" altLang="en-US" dirty="0"/>
              <a:t>全局整数变量</a:t>
            </a:r>
            <a:r>
              <a:rPr lang="en-US" altLang="zh-CN" dirty="0"/>
              <a:t>)</a:t>
            </a:r>
            <a:r>
              <a:rPr lang="zh-CN" altLang="en-US" dirty="0"/>
              <a:t>，保存哪些数字还可以填。</a:t>
            </a:r>
            <a:endParaRPr lang="en-US" altLang="zh-CN" dirty="0"/>
          </a:p>
          <a:p>
            <a:r>
              <a:rPr lang="zh-CN" altLang="en-US" dirty="0"/>
              <a:t>对于每个位置，使用二进制的</a:t>
            </a:r>
            <a:r>
              <a:rPr lang="en-US" altLang="zh-CN" dirty="0"/>
              <a:t>&amp;</a:t>
            </a:r>
            <a:r>
              <a:rPr lang="zh-CN" altLang="en-US" dirty="0"/>
              <a:t>运算求交集，并且使用</a:t>
            </a:r>
            <a:r>
              <a:rPr lang="en-US" altLang="zh-CN" dirty="0" err="1"/>
              <a:t>lowbit</a:t>
            </a:r>
            <a:r>
              <a:rPr lang="zh-CN" altLang="en-US" dirty="0"/>
              <a:t>运算取出每个可填的位置</a:t>
            </a:r>
            <a:endParaRPr lang="en-US" altLang="zh-CN" dirty="0"/>
          </a:p>
          <a:p>
            <a:r>
              <a:rPr lang="zh-CN" altLang="en-US" dirty="0"/>
              <a:t>更新状态：采用二进制运算迅速更新行、列、宫的状态值</a:t>
            </a:r>
          </a:p>
        </p:txBody>
      </p:sp>
    </p:spTree>
    <p:extLst>
      <p:ext uri="{BB962C8B-B14F-4D97-AF65-F5344CB8AC3E}">
        <p14:creationId xmlns:p14="http://schemas.microsoft.com/office/powerpoint/2010/main" val="18788293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常数优化的技术细节</a:t>
            </a:r>
            <a:r>
              <a:rPr lang="en-US" altLang="zh-CN" dirty="0"/>
              <a:t>:</a:t>
            </a:r>
            <a:r>
              <a:rPr lang="zh-CN" altLang="en-US" dirty="0"/>
              <a:t>把</a:t>
            </a:r>
            <a:r>
              <a:rPr lang="en-US" altLang="zh-CN" dirty="0"/>
              <a:t>1-9</a:t>
            </a:r>
            <a:r>
              <a:rPr lang="zh-CN" altLang="en-US" dirty="0"/>
              <a:t>映射为</a:t>
            </a:r>
            <a:r>
              <a:rPr lang="en-US" altLang="zh-CN" dirty="0"/>
              <a:t>0-8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12069"/>
            <a:ext cx="8971756" cy="515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9036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本题的优化技巧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从行、列、宫中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可选数字最少</a:t>
            </a:r>
            <a:r>
              <a:rPr lang="zh-CN" altLang="en-US" dirty="0"/>
              <a:t>的空缺位开始深搜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/>
              <a:t>int</a:t>
            </a:r>
            <a:r>
              <a:rPr lang="zh-CN" altLang="en-US" dirty="0"/>
              <a:t>类型作为行、列、宫，共</a:t>
            </a:r>
            <a:r>
              <a:rPr lang="en-US" altLang="zh-CN" dirty="0"/>
              <a:t>3</a:t>
            </a:r>
            <a:r>
              <a:rPr lang="zh-CN" altLang="en-US" dirty="0"/>
              <a:t>个状态数组的数据结构：</a:t>
            </a:r>
            <a:br>
              <a:rPr lang="en-US" altLang="zh-CN" dirty="0"/>
            </a:br>
            <a:r>
              <a:rPr lang="zh-CN" altLang="en-US" dirty="0"/>
              <a:t>其后</a:t>
            </a:r>
            <a:r>
              <a:rPr lang="en-US" altLang="zh-CN" dirty="0"/>
              <a:t>9</a:t>
            </a:r>
            <a:r>
              <a:rPr lang="zh-CN" altLang="en-US" dirty="0"/>
              <a:t>位二进制表示数字</a:t>
            </a:r>
            <a:r>
              <a:rPr lang="en-US" altLang="zh-CN" dirty="0"/>
              <a:t>1-9</a:t>
            </a:r>
            <a:r>
              <a:rPr lang="zh-CN" altLang="en-US" dirty="0"/>
              <a:t>的使用状态：</a:t>
            </a:r>
            <a:br>
              <a:rPr lang="en-US" altLang="zh-CN" dirty="0"/>
            </a:br>
            <a:r>
              <a:rPr lang="zh-CN" altLang="en-US" dirty="0"/>
              <a:t>例如：若</a:t>
            </a:r>
            <a:r>
              <a:rPr lang="en-US" altLang="zh-CN" dirty="0"/>
              <a:t>int </a:t>
            </a:r>
            <a:r>
              <a:rPr lang="zh-CN" altLang="en-US" dirty="0"/>
              <a:t>初始化为</a:t>
            </a:r>
            <a:r>
              <a:rPr lang="en-US" altLang="zh-CN" dirty="0"/>
              <a:t>0000000111111111,</a:t>
            </a:r>
            <a:r>
              <a:rPr lang="zh-CN" altLang="en-US" dirty="0"/>
              <a:t>表示</a:t>
            </a:r>
            <a:r>
              <a:rPr lang="en-US" altLang="zh-CN" dirty="0"/>
              <a:t>1-9</a:t>
            </a:r>
            <a:r>
              <a:rPr lang="zh-CN" altLang="en-US" dirty="0"/>
              <a:t>都未使用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 err="1"/>
              <a:t>lowbit</a:t>
            </a:r>
            <a:r>
              <a:rPr lang="zh-CN" altLang="en-US" dirty="0"/>
              <a:t>计算整数中最低位的</a:t>
            </a:r>
            <a:r>
              <a:rPr lang="en-US" altLang="zh-CN" dirty="0"/>
              <a:t>1</a:t>
            </a:r>
            <a:r>
              <a:rPr lang="zh-CN" altLang="en-US" dirty="0"/>
              <a:t>的位置</a:t>
            </a:r>
            <a:r>
              <a:rPr lang="en-US" altLang="zh-CN" dirty="0"/>
              <a:t>(</a:t>
            </a:r>
            <a:r>
              <a:rPr lang="zh-CN" altLang="en-US" dirty="0"/>
              <a:t>要修改的位置</a:t>
            </a:r>
            <a:r>
              <a:rPr lang="en-US" altLang="zh-CN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 err="1"/>
              <a:t>lowbit</a:t>
            </a:r>
            <a:r>
              <a:rPr lang="zh-CN" altLang="en-US" dirty="0"/>
              <a:t>运算统计整数中</a:t>
            </a:r>
            <a:r>
              <a:rPr lang="en-US" altLang="zh-CN" dirty="0"/>
              <a:t>1</a:t>
            </a:r>
            <a:r>
              <a:rPr lang="zh-CN" altLang="en-US" dirty="0"/>
              <a:t>的个数</a:t>
            </a:r>
            <a:r>
              <a:rPr lang="en-US" altLang="zh-CN" dirty="0"/>
              <a:t>(</a:t>
            </a:r>
            <a:r>
              <a:rPr lang="zh-CN" altLang="en-US" dirty="0"/>
              <a:t>空缺的个数</a:t>
            </a:r>
            <a:r>
              <a:rPr lang="en-US" altLang="zh-CN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39132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ABB2B-6B58-4F27-A2F0-34F7738B8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</a:t>
            </a:r>
            <a:r>
              <a:rPr lang="zh-CN" altLang="en-US" dirty="0"/>
              <a:t>总代码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94F89B6-B4BE-497A-8CEB-EFB14FB30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61256"/>
            <a:ext cx="9153684" cy="558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6794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2B8787-6C48-431C-B52B-0A6726FC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声明</a:t>
            </a:r>
            <a:r>
              <a:rPr lang="en-US" altLang="zh-CN" dirty="0" err="1"/>
              <a:t>lowbit</a:t>
            </a:r>
            <a:r>
              <a:rPr lang="zh-CN" altLang="en-US" dirty="0"/>
              <a:t>函数，初始化</a:t>
            </a:r>
            <a:r>
              <a:rPr lang="en-US" altLang="zh-CN" dirty="0"/>
              <a:t>int</a:t>
            </a:r>
            <a:r>
              <a:rPr lang="zh-CN" altLang="en-US" dirty="0"/>
              <a:t>数组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4D7D48B-8B31-41BE-9D5F-2B962170E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286351"/>
            <a:ext cx="9475659" cy="533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3479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六种基本操作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3072" y="1447800"/>
            <a:ext cx="4210476" cy="4890370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r>
              <a:rPr lang="en-US" altLang="zh-CN" spc="-5" dirty="0">
                <a:solidFill>
                  <a:srgbClr val="FF0000"/>
                </a:solidFill>
                <a:latin typeface="微软雅黑"/>
                <a:cs typeface="微软雅黑"/>
              </a:rPr>
              <a:t>&amp;	</a:t>
            </a:r>
            <a:r>
              <a:rPr lang="zh-CN" altLang="en-US" spc="-5" dirty="0">
                <a:latin typeface="微软雅黑"/>
                <a:cs typeface="微软雅黑"/>
              </a:rPr>
              <a:t>按位与</a:t>
            </a:r>
            <a:endParaRPr lang="zh-CN" altLang="en-US" dirty="0">
              <a:latin typeface="微软雅黑"/>
              <a:cs typeface="微软雅黑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spc="-5" dirty="0">
                <a:solidFill>
                  <a:srgbClr val="FF0000"/>
                </a:solidFill>
                <a:latin typeface="微软雅黑"/>
                <a:cs typeface="微软雅黑"/>
              </a:rPr>
              <a:t>|	</a:t>
            </a:r>
            <a:r>
              <a:rPr lang="zh-CN" altLang="en-US" spc="-5" dirty="0">
                <a:latin typeface="微软雅黑"/>
                <a:cs typeface="微软雅黑"/>
              </a:rPr>
              <a:t>按位或</a:t>
            </a:r>
            <a:endParaRPr lang="zh-CN" altLang="en-US" dirty="0">
              <a:latin typeface="微软雅黑"/>
              <a:cs typeface="微软雅黑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spc="-5" dirty="0">
                <a:solidFill>
                  <a:srgbClr val="FF0000"/>
                </a:solidFill>
                <a:latin typeface="微软雅黑"/>
                <a:cs typeface="微软雅黑"/>
              </a:rPr>
              <a:t>^	</a:t>
            </a:r>
            <a:r>
              <a:rPr lang="zh-CN" altLang="en-US" spc="-5" dirty="0">
                <a:latin typeface="微软雅黑"/>
                <a:cs typeface="微软雅黑"/>
              </a:rPr>
              <a:t>按位异或</a:t>
            </a:r>
            <a:endParaRPr lang="zh-CN" altLang="en-US" dirty="0">
              <a:latin typeface="微软雅黑"/>
              <a:cs typeface="微软雅黑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pc="-5" dirty="0">
                <a:solidFill>
                  <a:srgbClr val="FF0000"/>
                </a:solidFill>
                <a:latin typeface="微软雅黑"/>
                <a:cs typeface="微软雅黑"/>
              </a:rPr>
              <a:t>~	</a:t>
            </a:r>
            <a:r>
              <a:rPr lang="zh-CN" altLang="en-US" spc="-5" dirty="0">
                <a:latin typeface="微软雅黑"/>
                <a:cs typeface="微软雅黑"/>
              </a:rPr>
              <a:t>按位取反</a:t>
            </a:r>
            <a:endParaRPr lang="en-US" altLang="zh-CN" spc="-5" dirty="0">
              <a:solidFill>
                <a:srgbClr val="FF0000"/>
              </a:solidFill>
              <a:latin typeface="微软雅黑"/>
              <a:cs typeface="微软雅黑"/>
            </a:endParaRPr>
          </a:p>
          <a:p>
            <a:pPr marL="514350" indent="-514350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r>
              <a:rPr lang="en-US" altLang="zh-CN" spc="-10" dirty="0">
                <a:solidFill>
                  <a:srgbClr val="FF0000"/>
                </a:solidFill>
                <a:latin typeface="微软雅黑"/>
                <a:cs typeface="微软雅黑"/>
              </a:rPr>
              <a:t>&lt;&lt;	</a:t>
            </a:r>
            <a:r>
              <a:rPr lang="zh-CN" altLang="en-US" spc="-5" dirty="0">
                <a:latin typeface="微软雅黑"/>
                <a:cs typeface="微软雅黑"/>
              </a:rPr>
              <a:t>左</a:t>
            </a:r>
            <a:r>
              <a:rPr lang="zh-CN" altLang="en-US" spc="-10" dirty="0">
                <a:latin typeface="微软雅黑"/>
                <a:cs typeface="微软雅黑"/>
              </a:rPr>
              <a:t>移</a:t>
            </a:r>
            <a:endParaRPr lang="zh-CN" altLang="en-US" dirty="0">
              <a:latin typeface="微软雅黑"/>
              <a:cs typeface="微软雅黑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spc="-10" dirty="0">
                <a:solidFill>
                  <a:srgbClr val="FF0000"/>
                </a:solidFill>
                <a:latin typeface="微软雅黑"/>
                <a:cs typeface="微软雅黑"/>
              </a:rPr>
              <a:t>&gt;&gt;	</a:t>
            </a:r>
            <a:r>
              <a:rPr lang="zh-CN" altLang="en-US" spc="-5" dirty="0">
                <a:latin typeface="微软雅黑"/>
                <a:cs typeface="微软雅黑"/>
              </a:rPr>
              <a:t>右</a:t>
            </a:r>
            <a:r>
              <a:rPr lang="zh-CN" altLang="en-US" spc="-10" dirty="0">
                <a:latin typeface="微软雅黑"/>
                <a:cs typeface="微软雅黑"/>
              </a:rPr>
              <a:t>移</a:t>
            </a:r>
            <a:endParaRPr lang="zh-CN" altLang="en-US" dirty="0">
              <a:latin typeface="微软雅黑"/>
              <a:cs typeface="微软雅黑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zh-CN" altLang="en-US" dirty="0">
              <a:latin typeface="微软雅黑"/>
              <a:cs typeface="微软雅黑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689" y="1302025"/>
            <a:ext cx="6016441" cy="55186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074" y="1447800"/>
            <a:ext cx="763474" cy="6062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0074" y="2132661"/>
            <a:ext cx="772952" cy="6138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301" y="2825049"/>
            <a:ext cx="767248" cy="6092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6300" y="3609306"/>
            <a:ext cx="767247" cy="60928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3309" y="4288626"/>
            <a:ext cx="813305" cy="6458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3309" y="5081420"/>
            <a:ext cx="800238" cy="63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9580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0AB79-4D48-42F7-B60F-2770DFE3E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返回的</a:t>
            </a:r>
            <a:r>
              <a:rPr lang="en-US" altLang="zh-CN" dirty="0"/>
              <a:t>int</a:t>
            </a:r>
            <a:r>
              <a:rPr lang="zh-CN" altLang="en-US" dirty="0"/>
              <a:t>如果某位为</a:t>
            </a:r>
            <a:r>
              <a:rPr lang="en-US" altLang="zh-CN" dirty="0"/>
              <a:t>1</a:t>
            </a:r>
            <a:r>
              <a:rPr lang="zh-CN" altLang="en-US" dirty="0"/>
              <a:t>表示该位可选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BB15F33-021E-4D84-B2B2-0BE8A7973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423" y="2083435"/>
            <a:ext cx="11107153" cy="353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2217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41DDF-91D3-4D6B-BFB2-15F9E52C7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打表求</a:t>
            </a:r>
            <a:r>
              <a:rPr lang="en-US" altLang="zh-CN" dirty="0"/>
              <a:t>ones</a:t>
            </a:r>
            <a:r>
              <a:rPr lang="zh-CN" altLang="en-US" dirty="0"/>
              <a:t>数组与</a:t>
            </a:r>
            <a:r>
              <a:rPr lang="en-US" altLang="zh-CN" dirty="0"/>
              <a:t>LOG</a:t>
            </a:r>
            <a:r>
              <a:rPr lang="zh-CN" altLang="en-US" dirty="0"/>
              <a:t>数组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7DDF50F-B960-4296-82CD-6E422B733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98950"/>
            <a:ext cx="8895110" cy="54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7781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1CFB85-5680-400D-9235-D0EEFD77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统计空格个数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66C9528-B2BC-4336-9909-FFEFE5ACD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33439"/>
            <a:ext cx="6396277" cy="559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1542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82062A-0B82-4681-BE3C-144B5670B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搜索次序优化：找到可选方案最少的空格位置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46FD410-FE5D-4889-A8F7-359FDEF5A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141" y="1279048"/>
            <a:ext cx="5806470" cy="542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5285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526CF3-85B5-44C4-B121-AEC14FF47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 err="1"/>
              <a:t>x,y</a:t>
            </a:r>
            <a:r>
              <a:rPr lang="zh-CN" altLang="en-US" dirty="0"/>
              <a:t>位置开始枚举可选方案并深搜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A838DCF-2FF2-4ABF-9CEC-3FF086933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53014"/>
            <a:ext cx="9593753" cy="20947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6FE6FE-B6F2-484A-996B-187F51233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331" y="3429000"/>
            <a:ext cx="8275350" cy="326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4574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2D0005-E6E4-4AFC-8808-F916B435E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深搜与回溯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EF10D26-B284-497E-B4D2-06B93B0C8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694" y="1240631"/>
            <a:ext cx="9404723" cy="548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8325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56452F9-3CC2-40A1-B3C2-761F0BBE0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214120"/>
            <a:ext cx="10340645" cy="548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3650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070791" y="5546434"/>
            <a:ext cx="7400178" cy="104706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4800" dirty="0">
                <a:latin typeface="Microsoft YaHei UI" panose="020B0503020204020204" pitchFamily="34" charset="-122"/>
              </a:rPr>
              <a:t>例题</a:t>
            </a:r>
            <a:r>
              <a:rPr lang="en-US" altLang="zh-CN" sz="4800" dirty="0">
                <a:latin typeface="Microsoft YaHei UI" panose="020B0503020204020204" pitchFamily="34" charset="-122"/>
              </a:rPr>
              <a:t>4 </a:t>
            </a:r>
            <a:r>
              <a:rPr lang="zh-CN" altLang="en-US" sz="4800" dirty="0">
                <a:latin typeface="Microsoft YaHei UI" panose="020B0503020204020204" pitchFamily="34" charset="-122"/>
              </a:rPr>
              <a:t>寻找林克的回忆</a:t>
            </a:r>
            <a:r>
              <a:rPr lang="en-US" altLang="zh-CN" sz="4800" dirty="0">
                <a:latin typeface="Microsoft YaHei UI" panose="020B0503020204020204" pitchFamily="34" charset="-122"/>
              </a:rPr>
              <a:t>(3)</a:t>
            </a:r>
            <a:endParaRPr lang="zh-CN" altLang="zh-CN" sz="4400" dirty="0">
              <a:latin typeface="Microsoft YaHei UI" panose="020B0503020204020204" pitchFamily="34" charset="-122"/>
            </a:endParaRPr>
          </a:p>
        </p:txBody>
      </p:sp>
      <p:pic>
        <p:nvPicPr>
          <p:cNvPr id="10242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91" y="788035"/>
            <a:ext cx="7400178" cy="462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773492"/>
      </p:ext>
    </p:extLst>
  </p:cSld>
  <p:clrMapOvr>
    <a:masterClrMapping/>
  </p:clrMapOvr>
  <p:transition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靶型数独</a:t>
            </a:r>
            <a:r>
              <a:rPr lang="en-US" altLang="zh-CN" dirty="0"/>
              <a:t>(30%</a:t>
            </a:r>
            <a:r>
              <a:rPr lang="zh-CN" altLang="en-US" dirty="0"/>
              <a:t>的记忆碎片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19482"/>
            <a:ext cx="9593106" cy="545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7538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靶型数独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380" y="1478799"/>
            <a:ext cx="10964186" cy="5173663"/>
          </a:xfrm>
          <a:prstGeom prst="rect">
            <a:avLst/>
          </a:prstGeom>
        </p:spPr>
      </p:pic>
      <p:pic>
        <p:nvPicPr>
          <p:cNvPr id="11266" name="Picture 2" descr="靶子2.jp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964" y="1470030"/>
            <a:ext cx="3731164" cy="283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49778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>
                <a:solidFill>
                  <a:srgbClr val="FF0000"/>
                </a:solidFill>
                <a:latin typeface="微软雅黑"/>
                <a:cs typeface="微软雅黑"/>
              </a:rPr>
              <a:t>&amp;	</a:t>
            </a:r>
            <a:r>
              <a:rPr lang="zh-CN" altLang="en-US" spc="-5" dirty="0">
                <a:latin typeface="微软雅黑"/>
                <a:cs typeface="微软雅黑"/>
              </a:rPr>
              <a:t>按位与</a:t>
            </a:r>
            <a:br>
              <a:rPr lang="zh-CN" altLang="en-US" dirty="0">
                <a:latin typeface="微软雅黑"/>
                <a:cs typeface="微软雅黑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8832" y="1240970"/>
            <a:ext cx="3061515" cy="56493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/>
              <a:t>777	</a:t>
            </a:r>
            <a:r>
              <a:rPr lang="zh-CN" altLang="en-US" sz="2800" dirty="0"/>
              <a:t>第</a:t>
            </a:r>
            <a:r>
              <a:rPr lang="en-US" altLang="zh-CN" sz="2800" dirty="0"/>
              <a:t>0</a:t>
            </a:r>
            <a:r>
              <a:rPr lang="zh-CN" altLang="en-US" sz="2800" dirty="0"/>
              <a:t>位为</a:t>
            </a:r>
            <a:r>
              <a:rPr lang="en-US" altLang="zh-CN" sz="2800" dirty="0"/>
              <a:t>1</a:t>
            </a:r>
            <a:br>
              <a:rPr lang="en-US" altLang="zh-CN" sz="2800" dirty="0"/>
            </a:br>
            <a:r>
              <a:rPr lang="en-US" altLang="zh-CN" sz="2800" dirty="0"/>
              <a:t>		</a:t>
            </a:r>
            <a:r>
              <a:rPr lang="zh-CN" altLang="en-US" sz="2800" dirty="0"/>
              <a:t>第</a:t>
            </a:r>
            <a:r>
              <a:rPr lang="en-US" altLang="zh-CN" sz="2800" dirty="0"/>
              <a:t>3</a:t>
            </a:r>
            <a:r>
              <a:rPr lang="zh-CN" altLang="en-US" sz="2800" dirty="0"/>
              <a:t>位为</a:t>
            </a:r>
            <a:r>
              <a:rPr lang="en-US" altLang="zh-CN" sz="2800" dirty="0"/>
              <a:t>1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777 </a:t>
            </a:r>
            <a:r>
              <a:rPr lang="en-US" altLang="zh-CN" b="1" dirty="0">
                <a:solidFill>
                  <a:srgbClr val="FF0000"/>
                </a:solidFill>
              </a:rPr>
              <a:t>&amp;</a:t>
            </a:r>
            <a:r>
              <a:rPr lang="en-US" altLang="zh-CN" dirty="0"/>
              <a:t> 1 = 1</a:t>
            </a:r>
          </a:p>
          <a:p>
            <a:pPr marL="0" indent="0">
              <a:buNone/>
            </a:pPr>
            <a:r>
              <a:rPr lang="en-US" altLang="zh-CN" dirty="0"/>
              <a:t>777</a:t>
            </a:r>
            <a:r>
              <a:rPr lang="en-US" altLang="zh-CN" b="1" dirty="0">
                <a:solidFill>
                  <a:srgbClr val="FF0000"/>
                </a:solidFill>
              </a:rPr>
              <a:t>&amp; </a:t>
            </a:r>
            <a:r>
              <a:rPr lang="en-US" altLang="zh-CN" dirty="0"/>
              <a:t>8 =  8</a:t>
            </a:r>
          </a:p>
          <a:p>
            <a:pPr marL="0" indent="0">
              <a:buNone/>
            </a:pPr>
            <a:r>
              <a:rPr lang="en-US" altLang="zh-CN" dirty="0"/>
              <a:t>-8</a:t>
            </a:r>
            <a:r>
              <a:rPr lang="zh-CN" altLang="en-US" dirty="0"/>
              <a:t>为</a:t>
            </a:r>
            <a:r>
              <a:rPr lang="en-US" altLang="zh-CN" dirty="0"/>
              <a:t>8</a:t>
            </a:r>
            <a:r>
              <a:rPr lang="zh-CN" altLang="en-US" dirty="0"/>
              <a:t>取反加</a:t>
            </a:r>
            <a:r>
              <a:rPr lang="en-US" altLang="zh-CN" dirty="0"/>
              <a:t>1</a:t>
            </a:r>
            <a:br>
              <a:rPr lang="en-US" altLang="zh-CN" dirty="0"/>
            </a:br>
            <a:r>
              <a:rPr lang="en-US" altLang="zh-CN" dirty="0"/>
              <a:t>8</a:t>
            </a:r>
            <a:r>
              <a:rPr lang="en-US" altLang="zh-CN" b="1" dirty="0">
                <a:solidFill>
                  <a:srgbClr val="FF0000"/>
                </a:solidFill>
              </a:rPr>
              <a:t>&amp;</a:t>
            </a:r>
            <a:r>
              <a:rPr lang="en-US" altLang="zh-CN" dirty="0"/>
              <a:t>-8 </a:t>
            </a:r>
            <a:r>
              <a:rPr lang="zh-CN" altLang="en-US" dirty="0"/>
              <a:t>为</a:t>
            </a:r>
            <a:r>
              <a:rPr lang="en-US" altLang="zh-CN" b="1" dirty="0">
                <a:solidFill>
                  <a:srgbClr val="FF0000"/>
                </a:solidFill>
              </a:rPr>
              <a:t>1000</a:t>
            </a:r>
            <a:br>
              <a:rPr lang="en-US" altLang="zh-CN" dirty="0"/>
            </a:br>
            <a:r>
              <a:rPr lang="en-US" altLang="zh-CN" dirty="0"/>
              <a:t>777</a:t>
            </a:r>
            <a:r>
              <a:rPr lang="en-US" altLang="zh-CN" b="1" dirty="0">
                <a:solidFill>
                  <a:srgbClr val="FF0000"/>
                </a:solidFill>
              </a:rPr>
              <a:t>&amp;-777</a:t>
            </a:r>
            <a:r>
              <a:rPr lang="zh-CN" altLang="en-US" b="1" dirty="0">
                <a:solidFill>
                  <a:srgbClr val="FF0000"/>
                </a:solidFill>
              </a:rPr>
              <a:t>为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202" y="237769"/>
            <a:ext cx="961783" cy="76376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55" y="2239026"/>
            <a:ext cx="7146190" cy="11322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88" y="3452669"/>
            <a:ext cx="7119199" cy="11279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30" y="1062319"/>
            <a:ext cx="7146190" cy="11322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978" y="1080612"/>
            <a:ext cx="1292196" cy="111396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5307" y="3450533"/>
            <a:ext cx="1293482" cy="113463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3978" y="2222697"/>
            <a:ext cx="1268172" cy="115072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972" y="5768412"/>
            <a:ext cx="7118015" cy="112186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459" y="4613974"/>
            <a:ext cx="7148314" cy="11325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1"/>
          <a:srcRect l="27496"/>
          <a:stretch/>
        </p:blipFill>
        <p:spPr>
          <a:xfrm>
            <a:off x="7816279" y="4650061"/>
            <a:ext cx="1287092" cy="110950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2"/>
          <a:srcRect l="17280"/>
          <a:stretch/>
        </p:blipFill>
        <p:spPr>
          <a:xfrm>
            <a:off x="7823979" y="5779892"/>
            <a:ext cx="1292196" cy="107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1227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540731-A4FB-4A30-93A8-B4C6F1FE4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hlinkClick r:id="rId2"/>
              </a:rPr>
              <a:t>靶行数独的优化技巧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4DFC707-D193-4FF2-8266-4A12B4271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254" t="16525" r="1771" b="9266"/>
          <a:stretch/>
        </p:blipFill>
        <p:spPr>
          <a:xfrm>
            <a:off x="645130" y="1556527"/>
            <a:ext cx="10721741" cy="473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4229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ED5645-006D-4F78-92B9-D1CFF5D67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更新操作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x,y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6985A79-940E-4F33-B057-09A75D563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501298"/>
            <a:ext cx="10511196" cy="414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8275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设计记分函数</a:t>
            </a:r>
            <a:r>
              <a:rPr lang="en-US" altLang="zh-CN" dirty="0" err="1"/>
              <a:t>get_score</a:t>
            </a:r>
            <a:endParaRPr lang="zh-CN" altLang="en-US" dirty="0"/>
          </a:p>
        </p:txBody>
      </p:sp>
      <p:pic>
        <p:nvPicPr>
          <p:cNvPr id="12290" name="Picture 2" descr="靶子.jp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1" y="1150855"/>
            <a:ext cx="4545012" cy="301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C4F8BF4-3ACA-49FB-92B3-8C3A6AA66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130" y="4255039"/>
            <a:ext cx="10155304" cy="236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2588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FB3EED-091A-480C-9D9C-DFFFA493C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  <a:r>
              <a:rPr lang="en-US" altLang="zh-CN" dirty="0"/>
              <a:t>(Y</a:t>
            </a:r>
            <a:r>
              <a:rPr lang="zh-CN" altLang="en-US" dirty="0"/>
              <a:t>总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3DFC2E3-8390-403E-9EEE-C6D96884B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54601"/>
            <a:ext cx="7299990" cy="559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1526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68FDAA-775F-467F-AD5B-5BB9149B2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状态数组的初始化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9B53148-2DB0-43B9-AD46-5A5F61D07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85081"/>
            <a:ext cx="9880826" cy="546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67072"/>
      </p:ext>
    </p:extLst>
  </p:cSld>
  <p:clrMapOvr>
    <a:masterClrMapping/>
  </p:clrMapOvr>
  <p:transition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D466E-489E-4AE2-B3FE-146BDCDB0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</a:t>
            </a:r>
            <a:r>
              <a:rPr lang="en-US" altLang="zh-CN" dirty="0"/>
              <a:t>get</a:t>
            </a:r>
            <a:r>
              <a:rPr lang="zh-CN" altLang="en-US" dirty="0"/>
              <a:t>函数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87381C9-CE74-49F3-BE58-517B8A562A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86034"/>
            <a:ext cx="10862593" cy="522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2508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608C1B-18D5-4511-BB09-BC3C1FDB8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359252"/>
          </a:xfrm>
        </p:spPr>
        <p:txBody>
          <a:bodyPr/>
          <a:lstStyle/>
          <a:p>
            <a:r>
              <a:rPr lang="zh-CN" altLang="en-US" dirty="0"/>
              <a:t>状态更新函数</a:t>
            </a:r>
            <a:r>
              <a:rPr lang="en-US" altLang="zh-CN" dirty="0"/>
              <a:t>draw(</a:t>
            </a:r>
            <a:r>
              <a:rPr lang="en-US" altLang="zh-CN" dirty="0" err="1"/>
              <a:t>x,y,t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zh-CN" altLang="en-US" dirty="0"/>
              <a:t>根据</a:t>
            </a:r>
            <a:r>
              <a:rPr lang="en-US" altLang="zh-CN" dirty="0"/>
              <a:t>t</a:t>
            </a:r>
            <a:r>
              <a:rPr lang="zh-CN" altLang="en-US" dirty="0"/>
              <a:t>的正负更新各状态和</a:t>
            </a:r>
            <a:r>
              <a:rPr lang="en-US" altLang="zh-CN" dirty="0"/>
              <a:t>g[x][y]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59BE9A3-8CAE-4B21-B392-D7A5B6409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687377"/>
            <a:ext cx="8336310" cy="517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3389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817221-40E3-451C-A1F4-7FD58EECF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根据回忆</a:t>
            </a:r>
            <a:r>
              <a:rPr lang="en-US" altLang="zh-CN" sz="4000" dirty="0"/>
              <a:t>(2)</a:t>
            </a:r>
            <a:r>
              <a:rPr lang="zh-CN" altLang="en-US" sz="4000" dirty="0"/>
              <a:t>代码修改</a:t>
            </a:r>
            <a:r>
              <a:rPr lang="en-US" altLang="zh-CN" sz="4000" dirty="0" err="1"/>
              <a:t>dfs</a:t>
            </a:r>
            <a:r>
              <a:rPr lang="zh-CN" altLang="en-US" sz="4000" dirty="0"/>
              <a:t>加上</a:t>
            </a:r>
            <a:r>
              <a:rPr lang="en-US" altLang="zh-CN" sz="4000" dirty="0"/>
              <a:t>score</a:t>
            </a:r>
            <a:r>
              <a:rPr lang="zh-CN" altLang="en-US" sz="4000" dirty="0"/>
              <a:t>参数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1749699-E9F4-4E6C-AE54-D8BBF116A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1" y="1199515"/>
            <a:ext cx="8562165" cy="504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5064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4573B-C1BE-4C9D-AEF4-239CA1E7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寻找最少方案数的位置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761A7E8-948B-421A-8EF6-CF012AAA1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34929"/>
            <a:ext cx="8448070" cy="52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5456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EE97D9-150F-4D90-8EC8-19A453DE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枚举可填的数，开始深搜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5B4B20D-B1E3-4714-B975-060F50ABD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213" y="1868328"/>
            <a:ext cx="11053573" cy="408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5324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>
                <a:solidFill>
                  <a:srgbClr val="FF0000"/>
                </a:solidFill>
                <a:latin typeface="微软雅黑"/>
                <a:cs typeface="微软雅黑"/>
              </a:rPr>
              <a:t>~	</a:t>
            </a:r>
            <a:r>
              <a:rPr lang="zh-CN" altLang="en-US" spc="-5" dirty="0">
                <a:latin typeface="微软雅黑"/>
                <a:cs typeface="微软雅黑"/>
              </a:rPr>
              <a:t>按位取反</a:t>
            </a:r>
            <a:br>
              <a:rPr lang="zh-CN" altLang="en-US" dirty="0">
                <a:latin typeface="微软雅黑"/>
                <a:cs typeface="微软雅黑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8832" y="1080612"/>
            <a:ext cx="3061515" cy="58096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4000" dirty="0"/>
              <a:t>777(</a:t>
            </a:r>
            <a:r>
              <a:rPr lang="zh-CN" altLang="en-US" sz="4000" dirty="0"/>
              <a:t>补码</a:t>
            </a:r>
            <a:r>
              <a:rPr lang="en-US" altLang="zh-CN" sz="4000" dirty="0"/>
              <a:t>)</a:t>
            </a:r>
            <a:endParaRPr lang="en-US" altLang="zh-CN" dirty="0"/>
          </a:p>
          <a:p>
            <a:pPr marL="0" indent="0">
              <a:buNone/>
            </a:pPr>
            <a:br>
              <a:rPr lang="en-US" altLang="zh-CN" dirty="0"/>
            </a:br>
            <a:r>
              <a:rPr lang="zh-CN" altLang="en-US" b="1" dirty="0">
                <a:solidFill>
                  <a:srgbClr val="FF0000"/>
                </a:solidFill>
              </a:rPr>
              <a:t>～</a:t>
            </a:r>
            <a:r>
              <a:rPr lang="en-US" altLang="zh-CN" dirty="0"/>
              <a:t>777=-778</a:t>
            </a:r>
            <a:br>
              <a:rPr lang="en-US" altLang="zh-CN" dirty="0"/>
            </a:b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~777+1 = -777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777</a:t>
            </a:r>
            <a:r>
              <a:rPr lang="zh-CN" altLang="en-US" b="1" dirty="0">
                <a:solidFill>
                  <a:srgbClr val="FF0000"/>
                </a:solidFill>
              </a:rPr>
              <a:t>与</a:t>
            </a:r>
            <a:r>
              <a:rPr lang="en-US" altLang="zh-CN" b="1" dirty="0">
                <a:solidFill>
                  <a:srgbClr val="FF0000"/>
                </a:solidFill>
              </a:rPr>
              <a:t>-777</a:t>
            </a:r>
            <a:br>
              <a:rPr lang="en-US" altLang="zh-CN" b="1" dirty="0">
                <a:solidFill>
                  <a:srgbClr val="FF0000"/>
                </a:solidFill>
              </a:rPr>
            </a:br>
            <a:r>
              <a:rPr lang="zh-CN" altLang="en-US" b="1" dirty="0">
                <a:solidFill>
                  <a:srgbClr val="FF0000"/>
                </a:solidFill>
              </a:rPr>
              <a:t>只有最低的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的位之后的位相同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0" y="1062319"/>
            <a:ext cx="7146190" cy="11322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978" y="1080612"/>
            <a:ext cx="1292196" cy="111396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13" y="4141347"/>
            <a:ext cx="7118015" cy="112186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5"/>
          <a:srcRect l="17280"/>
          <a:stretch/>
        </p:blipFill>
        <p:spPr>
          <a:xfrm>
            <a:off x="7791320" y="4152827"/>
            <a:ext cx="1292196" cy="107810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8389" y="254434"/>
            <a:ext cx="1038322" cy="8245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61" y="2570274"/>
            <a:ext cx="7176519" cy="11370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8"/>
          <a:srcRect l="15168" r="6215"/>
          <a:stretch/>
        </p:blipFill>
        <p:spPr>
          <a:xfrm>
            <a:off x="7827523" y="2597533"/>
            <a:ext cx="1255993" cy="112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788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985F8-0BD4-430F-B282-2D362A974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初始化</a:t>
            </a:r>
            <a:r>
              <a:rPr lang="en-US" altLang="zh-CN" dirty="0"/>
              <a:t>g[N][N]</a:t>
            </a:r>
            <a:r>
              <a:rPr lang="zh-CN" altLang="en-US" dirty="0"/>
              <a:t>，各状态数组与</a:t>
            </a:r>
            <a:r>
              <a:rPr lang="en-US" altLang="zh-CN" dirty="0" err="1"/>
              <a:t>scroe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F80823F-CE27-4F97-A5E3-72C98193E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850" y="1239301"/>
            <a:ext cx="5532150" cy="53809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61989E-9D10-48BE-A8DC-591732C54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47"/>
          <a:stretch/>
        </p:blipFill>
        <p:spPr>
          <a:xfrm>
            <a:off x="6187440" y="3389131"/>
            <a:ext cx="4897120" cy="323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0270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Accept</a:t>
            </a:r>
            <a:r>
              <a:rPr lang="zh-CN" altLang="en-US"/>
              <a:t>！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769C7F9-4866-46BE-9F9C-CB8835FFD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54760"/>
            <a:ext cx="9404723" cy="536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6084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55633" y="5499652"/>
            <a:ext cx="9582952" cy="104706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en-US" altLang="zh-CN" sz="6000" dirty="0">
                <a:latin typeface="Microsoft YaHei UI" panose="020B0503020204020204" pitchFamily="34" charset="-122"/>
              </a:rPr>
              <a:t>Boss</a:t>
            </a:r>
            <a:r>
              <a:rPr lang="zh-CN" altLang="en-US" sz="6000" dirty="0">
                <a:latin typeface="Microsoft YaHei UI" panose="020B0503020204020204" pitchFamily="34" charset="-122"/>
              </a:rPr>
              <a:t>题</a:t>
            </a:r>
            <a:r>
              <a:rPr lang="en-US" altLang="zh-CN" sz="6000" dirty="0">
                <a:latin typeface="Microsoft YaHei UI" panose="020B0503020204020204" pitchFamily="34" charset="-122"/>
              </a:rPr>
              <a:t> </a:t>
            </a:r>
            <a:r>
              <a:rPr lang="zh-CN" altLang="en-US" sz="6000" dirty="0">
                <a:latin typeface="Microsoft YaHei UI" panose="020B0503020204020204" pitchFamily="34" charset="-122"/>
              </a:rPr>
              <a:t>寻找林克的回忆</a:t>
            </a:r>
            <a:r>
              <a:rPr lang="en-US" altLang="zh-CN" sz="6000" dirty="0">
                <a:latin typeface="Microsoft YaHei UI" panose="020B0503020204020204" pitchFamily="34" charset="-122"/>
              </a:rPr>
              <a:t>(4)</a:t>
            </a:r>
            <a:endParaRPr lang="zh-CN" altLang="zh-CN" sz="5400" dirty="0">
              <a:latin typeface="Microsoft YaHei UI" panose="020B0503020204020204" pitchFamily="34" charset="-122"/>
            </a:endParaRPr>
          </a:p>
        </p:txBody>
      </p:sp>
      <p:pic>
        <p:nvPicPr>
          <p:cNvPr id="1026" name="Picture 2" descr="image.png">
            <a:extLst>
              <a:ext uri="{FF2B5EF4-FFF2-40B4-BE49-F238E27FC236}">
                <a16:creationId xmlns:a16="http://schemas.microsoft.com/office/drawing/2014/main" id="{920F3E47-7311-4542-88A7-43A2CD798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298" y="507455"/>
            <a:ext cx="8549623" cy="481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057153"/>
      </p:ext>
    </p:extLst>
  </p:cSld>
  <p:clrMapOvr>
    <a:masterClrMapping/>
  </p:clrMapOvr>
  <p:transition>
    <p:push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64F53B-8774-44AC-9F42-F6A9937C8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latin typeface="Microsoft YaHei UI" panose="020B0503020204020204" pitchFamily="34" charset="-122"/>
              </a:rPr>
              <a:t>寻找林克的回忆</a:t>
            </a:r>
            <a:r>
              <a:rPr lang="en-US" altLang="zh-CN" sz="4400" dirty="0">
                <a:latin typeface="Microsoft YaHei UI" panose="020B0503020204020204" pitchFamily="34" charset="-122"/>
              </a:rPr>
              <a:t>(4) </a:t>
            </a:r>
            <a:r>
              <a:rPr lang="zh-CN" altLang="en-US" sz="3200" dirty="0">
                <a:latin typeface="Microsoft YaHei UI" panose="020B0503020204020204" pitchFamily="34" charset="-122"/>
              </a:rPr>
              <a:t>（最后</a:t>
            </a:r>
            <a:r>
              <a:rPr lang="en-US" altLang="zh-CN" sz="3200" dirty="0">
                <a:latin typeface="Microsoft YaHei UI" panose="020B0503020204020204" pitchFamily="34" charset="-122"/>
              </a:rPr>
              <a:t>20%</a:t>
            </a:r>
            <a:r>
              <a:rPr lang="zh-CN" altLang="en-US" sz="3200" dirty="0">
                <a:latin typeface="Microsoft YaHei UI" panose="020B0503020204020204" pitchFamily="34" charset="-122"/>
              </a:rPr>
              <a:t>的记忆碎片）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21667A1-BBF1-4D63-9F81-C5C2A8FB5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250" y="1321911"/>
            <a:ext cx="7438234" cy="537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5633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795D07-A880-41FD-98A2-ED81C05C1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77272CC-501F-47F0-B23F-54A7E2500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530683"/>
            <a:ext cx="9052719" cy="508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2064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6AB8ED-42FF-4F27-88D1-645EB2A4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1011DE8-E85B-4607-B374-FA8AD923C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33341"/>
            <a:ext cx="3967510" cy="52835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ED5199-855B-40D6-9ACB-D6CDA5EAE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287" y="1333341"/>
            <a:ext cx="2982913" cy="528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73310"/>
      </p:ext>
    </p:extLst>
  </p:cSld>
  <p:clrMapOvr>
    <a:masterClrMapping/>
  </p:clrMapOvr>
  <p:transition>
    <p:push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1574D70-FCEE-45AF-97FC-2707CD92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基本搜索思路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E5C80D3-844E-4D5E-906A-76CDC3B7F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034" y="1271587"/>
            <a:ext cx="8776637" cy="553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2951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0761FC-5453-48B5-92EA-91013AC70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常数优化：</a:t>
            </a:r>
            <a:r>
              <a:rPr lang="en-US" altLang="zh-CN" dirty="0"/>
              <a:t>2^16-1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1A9C946-6C3C-49E4-93DE-9087DED8F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6176"/>
          <a:stretch/>
        </p:blipFill>
        <p:spPr>
          <a:xfrm>
            <a:off x="5949363" y="1517763"/>
            <a:ext cx="5714727" cy="22820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355BEF-0B31-4D4D-BE1B-58D5A12B7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30" y="1351127"/>
            <a:ext cx="5146994" cy="431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5013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615CF-2E70-4DED-B8B3-E71DD9460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种优化：</a:t>
            </a:r>
            <a:r>
              <a:rPr lang="zh-CN" altLang="en-US" dirty="0">
                <a:hlinkClick r:id="rId2"/>
              </a:rPr>
              <a:t>参考题解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46995C-DD0E-47AB-924F-5E3C9CBDC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14" y="1199687"/>
            <a:ext cx="5016690" cy="4203511"/>
          </a:xfrm>
          <a:prstGeom prst="rect">
            <a:avLst/>
          </a:prstGeom>
        </p:spPr>
      </p:pic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7CEF0FD-D7F7-4397-841C-62E6ECE26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67057" y="1199687"/>
            <a:ext cx="5420832" cy="554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9459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D94652-61F6-4A8D-AE7D-2CE164272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</a:t>
            </a:r>
            <a:r>
              <a:rPr lang="zh-CN" altLang="en-US" dirty="0"/>
              <a:t>总视频</a:t>
            </a:r>
            <a:r>
              <a:rPr lang="en-US" altLang="zh-CN" dirty="0"/>
              <a:t>: (</a:t>
            </a:r>
            <a:r>
              <a:rPr lang="zh-CN" altLang="en-US" dirty="0"/>
              <a:t>编码耗时</a:t>
            </a:r>
            <a:r>
              <a:rPr lang="en-US" altLang="zh-CN" dirty="0"/>
              <a:t>3</a:t>
            </a:r>
            <a:r>
              <a:rPr lang="zh-CN" altLang="en-US" dirty="0"/>
              <a:t>小时</a:t>
            </a:r>
            <a:r>
              <a:rPr lang="en-US" altLang="zh-CN" dirty="0"/>
              <a:t>-4</a:t>
            </a:r>
            <a:r>
              <a:rPr lang="zh-CN" altLang="en-US" dirty="0"/>
              <a:t>小时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内容占位符 3">
            <a:hlinkClick r:id="rId2"/>
            <a:extLst>
              <a:ext uri="{FF2B5EF4-FFF2-40B4-BE49-F238E27FC236}">
                <a16:creationId xmlns:a16="http://schemas.microsoft.com/office/drawing/2014/main" id="{71E611DB-87CF-4C80-A3BE-3E5471988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130" y="1221742"/>
            <a:ext cx="8909526" cy="555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92277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lowbit</a:t>
            </a:r>
            <a:r>
              <a:rPr lang="en-US" altLang="zh-CN" dirty="0"/>
              <a:t>(n) </a:t>
            </a:r>
            <a:r>
              <a:rPr lang="zh-CN" altLang="en-US" dirty="0"/>
              <a:t>运算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3071" y="1447800"/>
            <a:ext cx="10935955" cy="1621971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/>
              <a:t>lowbit</a:t>
            </a:r>
            <a:r>
              <a:rPr lang="en-US" altLang="zh-CN" dirty="0"/>
              <a:t>(n)</a:t>
            </a:r>
            <a:r>
              <a:rPr lang="zh-CN" altLang="en-US" dirty="0"/>
              <a:t>的意思是将</a:t>
            </a:r>
            <a:r>
              <a:rPr lang="en-US" altLang="zh-CN" dirty="0" err="1"/>
              <a:t>n</a:t>
            </a:r>
            <a:r>
              <a:rPr lang="zh-CN" altLang="en-US" dirty="0"/>
              <a:t>转化成二进制数之后，只保留最低位的</a:t>
            </a:r>
            <a:r>
              <a:rPr lang="en-US" altLang="zh-CN" dirty="0"/>
              <a:t>1</a:t>
            </a:r>
            <a:r>
              <a:rPr lang="zh-CN" altLang="en-US" dirty="0"/>
              <a:t>及其后面的</a:t>
            </a:r>
            <a:r>
              <a:rPr lang="en-US" altLang="zh-CN" dirty="0"/>
              <a:t>0</a:t>
            </a:r>
            <a:r>
              <a:rPr lang="zh-CN" altLang="en-US" dirty="0"/>
              <a:t>，得到的十进制数。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0" y="3298369"/>
            <a:ext cx="11005941" cy="246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4799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 Red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AE901BC-D190-49E6-8B33-2F32A0F2BF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教学课程概述</Template>
  <TotalTime>0</TotalTime>
  <Words>1337</Words>
  <Application>Microsoft Office PowerPoint</Application>
  <PresentationFormat>宽屏</PresentationFormat>
  <Paragraphs>159</Paragraphs>
  <Slides>89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97" baseType="lpstr">
      <vt:lpstr>Microsoft YaHei UI</vt:lpstr>
      <vt:lpstr>宋体</vt:lpstr>
      <vt:lpstr>微软雅黑</vt:lpstr>
      <vt:lpstr>Arial</vt:lpstr>
      <vt:lpstr>Calibri</vt:lpstr>
      <vt:lpstr>Century Gothic</vt:lpstr>
      <vt:lpstr>Wingdings 3</vt:lpstr>
      <vt:lpstr>离子</vt:lpstr>
      <vt:lpstr>PowerPoint 演示文稿</vt:lpstr>
      <vt:lpstr>C++小课堂</vt:lpstr>
      <vt:lpstr>使用二进制的数据优化技巧</vt:lpstr>
      <vt:lpstr>二进制优化</vt:lpstr>
      <vt:lpstr>基本概念</vt:lpstr>
      <vt:lpstr>六种基本操作</vt:lpstr>
      <vt:lpstr>&amp; 按位与 </vt:lpstr>
      <vt:lpstr>~ 按位取反 </vt:lpstr>
      <vt:lpstr>lowbit(n) 运算</vt:lpstr>
      <vt:lpstr>技巧1 二进制中1的个数(lowbit料理)</vt:lpstr>
      <vt:lpstr>算二进制数有几个1 （lowbit料理）</vt:lpstr>
      <vt:lpstr>PowerPoint 演示文稿</vt:lpstr>
      <vt:lpstr>PowerPoint 演示文稿</vt:lpstr>
      <vt:lpstr>此题只需要补全代码</vt:lpstr>
      <vt:lpstr>Accept</vt:lpstr>
      <vt:lpstr>技巧2 二进制中1的最低位位置 (打表+lowbit)</vt:lpstr>
      <vt:lpstr>打表+lowbit组合技</vt:lpstr>
      <vt:lpstr>输入输出</vt:lpstr>
      <vt:lpstr>&lt;&lt; 左移 Left Shift </vt:lpstr>
      <vt:lpstr>用打表法计算 Log[1&lt;&lt;16]</vt:lpstr>
      <vt:lpstr>查找n的最低位的1是第几位</vt:lpstr>
      <vt:lpstr>参考代码</vt:lpstr>
      <vt:lpstr>Accept</vt:lpstr>
      <vt:lpstr>深度优先搜索III</vt:lpstr>
      <vt:lpstr>深搜解数独</vt:lpstr>
      <vt:lpstr>例题1 真假记忆碎片</vt:lpstr>
      <vt:lpstr>真假记忆碎片</vt:lpstr>
      <vt:lpstr>难点：数独的坐标表示</vt:lpstr>
      <vt:lpstr>5种判定条件</vt:lpstr>
      <vt:lpstr>模拟题，注意细节和边界</vt:lpstr>
      <vt:lpstr>参考代码</vt:lpstr>
      <vt:lpstr>判断每一行</vt:lpstr>
      <vt:lpstr>判断每一列</vt:lpstr>
      <vt:lpstr>判断每一个宫格(使用偏移量计算) M=3 N=9</vt:lpstr>
      <vt:lpstr>主函数参考</vt:lpstr>
      <vt:lpstr>Accept</vt:lpstr>
      <vt:lpstr>例题2 寻找林克的回忆(1)</vt:lpstr>
      <vt:lpstr>寻找林克的回忆(1)</vt:lpstr>
      <vt:lpstr>寻找一种可行的数独解法即可</vt:lpstr>
      <vt:lpstr>数独的坐标（0-8） 以点(7,7)的坐标表示为行7，列7，宫(2,2)</vt:lpstr>
      <vt:lpstr>方法一：暴搜</vt:lpstr>
      <vt:lpstr>st 系列矩阵：记录行，列，宫内1-9数字是否有重复</vt:lpstr>
      <vt:lpstr>状态矩阵初始化</vt:lpstr>
      <vt:lpstr>状态矩阵初始化</vt:lpstr>
      <vt:lpstr>从左到右，从上到下逐格搜索</vt:lpstr>
      <vt:lpstr>深搜与回溯</vt:lpstr>
      <vt:lpstr>Accept</vt:lpstr>
      <vt:lpstr>例题3 寻找林克的回忆(2)</vt:lpstr>
      <vt:lpstr>寻找林克的回忆(2)</vt:lpstr>
      <vt:lpstr>数据增强，需要优化！</vt:lpstr>
      <vt:lpstr>剪枝 P102《算法竞赛进阶指南》</vt:lpstr>
      <vt:lpstr>几种常见的剪枝策略P104</vt:lpstr>
      <vt:lpstr>回忆(2)采用的剪枝与优化技巧(P103)</vt:lpstr>
      <vt:lpstr>优化搜索顺序:选取可填数最少的格先填</vt:lpstr>
      <vt:lpstr>位运算之常数优化</vt:lpstr>
      <vt:lpstr>常数优化的技术细节:把1-9映射为0-8</vt:lpstr>
      <vt:lpstr>本题的优化技巧</vt:lpstr>
      <vt:lpstr>Y总代码</vt:lpstr>
      <vt:lpstr>声明lowbit函数，初始化int数组</vt:lpstr>
      <vt:lpstr>返回的int如果某位为1表示该位可选</vt:lpstr>
      <vt:lpstr>打表求ones数组与LOG数组</vt:lpstr>
      <vt:lpstr>统计空格个数</vt:lpstr>
      <vt:lpstr>搜索次序优化：找到可选方案最少的空格位置</vt:lpstr>
      <vt:lpstr>从x,y位置开始枚举可选方案并深搜</vt:lpstr>
      <vt:lpstr>深搜与回溯</vt:lpstr>
      <vt:lpstr>Accept</vt:lpstr>
      <vt:lpstr>例题4 寻找林克的回忆(3)</vt:lpstr>
      <vt:lpstr>靶型数独(30%的记忆碎片)</vt:lpstr>
      <vt:lpstr>靶型数独</vt:lpstr>
      <vt:lpstr>靶行数独的优化技巧</vt:lpstr>
      <vt:lpstr>更新操作(x,y) 与t</vt:lpstr>
      <vt:lpstr>设计记分函数get_score</vt:lpstr>
      <vt:lpstr>参考代码(Y总)</vt:lpstr>
      <vt:lpstr>状态数组的初始化</vt:lpstr>
      <vt:lpstr>两个get函数</vt:lpstr>
      <vt:lpstr>状态更新函数draw(x,y,t) 根据t的正负更新各状态和g[x][y]</vt:lpstr>
      <vt:lpstr>根据回忆(2)代码修改dfs加上score参数</vt:lpstr>
      <vt:lpstr>寻找最少方案数的位置</vt:lpstr>
      <vt:lpstr>枚举可填的数，开始深搜</vt:lpstr>
      <vt:lpstr>初始化g[N][N]，各状态数组与scroe</vt:lpstr>
      <vt:lpstr>Accept！</vt:lpstr>
      <vt:lpstr>Boss题 寻找林克的回忆(4)</vt:lpstr>
      <vt:lpstr>寻找林克的回忆(4) （最后20%的记忆碎片）</vt:lpstr>
      <vt:lpstr>输入输出</vt:lpstr>
      <vt:lpstr>输入输出</vt:lpstr>
      <vt:lpstr>基本搜索思路</vt:lpstr>
      <vt:lpstr>常数优化：2^16-1</vt:lpstr>
      <vt:lpstr>5种优化：参考题解 </vt:lpstr>
      <vt:lpstr>Y总视频: (编码耗时3小时-4小时)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2019-09-20T06:50:13Z</dcterms:created>
  <dcterms:modified xsi:type="dcterms:W3CDTF">2022-06-29T03:10:24Z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TC030395169991</vt:lpwstr>
  </property>
</Properties>
</file>